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691" r:id="rId2"/>
  </p:sldMasterIdLst>
  <p:notesMasterIdLst>
    <p:notesMasterId r:id="rId23"/>
  </p:notesMasterIdLst>
  <p:handoutMasterIdLst>
    <p:handoutMasterId r:id="rId24"/>
  </p:handoutMasterIdLst>
  <p:sldIdLst>
    <p:sldId id="1031" r:id="rId3"/>
    <p:sldId id="1078" r:id="rId4"/>
    <p:sldId id="1087" r:id="rId5"/>
    <p:sldId id="1088" r:id="rId6"/>
    <p:sldId id="1100" r:id="rId7"/>
    <p:sldId id="1025" r:id="rId8"/>
    <p:sldId id="1102" r:id="rId9"/>
    <p:sldId id="1101" r:id="rId10"/>
    <p:sldId id="1058" r:id="rId11"/>
    <p:sldId id="1090" r:id="rId12"/>
    <p:sldId id="1093" r:id="rId13"/>
    <p:sldId id="1111" r:id="rId14"/>
    <p:sldId id="1095" r:id="rId15"/>
    <p:sldId id="1096" r:id="rId16"/>
    <p:sldId id="1108" r:id="rId17"/>
    <p:sldId id="1109" r:id="rId18"/>
    <p:sldId id="1106" r:id="rId19"/>
    <p:sldId id="1110" r:id="rId20"/>
    <p:sldId id="1103" r:id="rId21"/>
    <p:sldId id="892" r:id="rId22"/>
  </p:sldIdLst>
  <p:sldSz cx="9144000" cy="6858000" type="screen4x3"/>
  <p:notesSz cx="6997700" cy="9271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6D2A"/>
    <a:srgbClr val="BBE0E3"/>
    <a:srgbClr val="FFFFFF"/>
    <a:srgbClr val="000000"/>
    <a:srgbClr val="FF9966"/>
    <a:srgbClr val="FF0000"/>
    <a:srgbClr val="99FFCC"/>
    <a:srgbClr val="CFCFC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50" autoAdjust="0"/>
    <p:restoredTop sz="86074" autoAdjust="0"/>
  </p:normalViewPr>
  <p:slideViewPr>
    <p:cSldViewPr snapToGrid="0">
      <p:cViewPr varScale="1">
        <p:scale>
          <a:sx n="58" d="100"/>
          <a:sy n="58" d="100"/>
        </p:scale>
        <p:origin x="-604" y="-68"/>
      </p:cViewPr>
      <p:guideLst>
        <p:guide orient="horz" pos="507"/>
        <p:guide pos="2880"/>
      </p:guideLst>
    </p:cSldViewPr>
  </p:slideViewPr>
  <p:notesTextViewPr>
    <p:cViewPr>
      <p:scale>
        <a:sx n="100" d="100"/>
        <a:sy n="100" d="100"/>
      </p:scale>
      <p:origin x="0" y="0"/>
    </p:cViewPr>
  </p:notesTextViewPr>
  <p:sorterViewPr>
    <p:cViewPr varScale="1">
      <p:scale>
        <a:sx n="100" d="100"/>
        <a:sy n="100" d="100"/>
      </p:scale>
      <p:origin x="0" y="1992"/>
    </p:cViewPr>
  </p:sorterViewPr>
  <p:notesViewPr>
    <p:cSldViewPr snapToGrid="0">
      <p:cViewPr varScale="1">
        <p:scale>
          <a:sx n="75" d="100"/>
          <a:sy n="75" d="100"/>
        </p:scale>
        <p:origin x="-2892" y="-102"/>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2" y="0"/>
            <a:ext cx="3032337" cy="462283"/>
          </a:xfrm>
          <a:prstGeom prst="rect">
            <a:avLst/>
          </a:prstGeom>
          <a:noFill/>
          <a:ln w="9525">
            <a:noFill/>
            <a:miter lim="800000"/>
            <a:headEnd/>
            <a:tailEnd/>
          </a:ln>
          <a:effectLst/>
        </p:spPr>
        <p:txBody>
          <a:bodyPr vert="horz" wrap="square" lIns="92184" tIns="46092" rIns="92184" bIns="46092" numCol="1" anchor="t" anchorCtr="0" compatLnSpc="1">
            <a:prstTxWarp prst="textNoShape">
              <a:avLst/>
            </a:prstTxWarp>
          </a:bodyPr>
          <a:lstStyle>
            <a:lvl1pPr eaLnBrk="1" hangingPunct="1">
              <a:defRPr sz="1300" b="0"/>
            </a:lvl1pPr>
          </a:lstStyle>
          <a:p>
            <a:pPr>
              <a:defRPr/>
            </a:pPr>
            <a:endParaRPr lang="en-US"/>
          </a:p>
        </p:txBody>
      </p:sp>
      <p:sp>
        <p:nvSpPr>
          <p:cNvPr id="104451" name="Rectangle 3"/>
          <p:cNvSpPr>
            <a:spLocks noGrp="1" noChangeArrowheads="1"/>
          </p:cNvSpPr>
          <p:nvPr>
            <p:ph type="dt" sz="quarter" idx="1"/>
          </p:nvPr>
        </p:nvSpPr>
        <p:spPr bwMode="auto">
          <a:xfrm>
            <a:off x="3963744" y="0"/>
            <a:ext cx="3032337" cy="462283"/>
          </a:xfrm>
          <a:prstGeom prst="rect">
            <a:avLst/>
          </a:prstGeom>
          <a:noFill/>
          <a:ln w="9525">
            <a:noFill/>
            <a:miter lim="800000"/>
            <a:headEnd/>
            <a:tailEnd/>
          </a:ln>
          <a:effectLst/>
        </p:spPr>
        <p:txBody>
          <a:bodyPr vert="horz" wrap="square" lIns="92184" tIns="46092" rIns="92184" bIns="46092" numCol="1" anchor="t" anchorCtr="0" compatLnSpc="1">
            <a:prstTxWarp prst="textNoShape">
              <a:avLst/>
            </a:prstTxWarp>
          </a:bodyPr>
          <a:lstStyle>
            <a:lvl1pPr algn="r" eaLnBrk="1" hangingPunct="1">
              <a:defRPr sz="1300" b="0"/>
            </a:lvl1pPr>
          </a:lstStyle>
          <a:p>
            <a:pPr>
              <a:defRPr/>
            </a:pPr>
            <a:fld id="{982098E5-59FB-4814-9E87-9B40A808A74C}" type="datetime8">
              <a:rPr lang="en-US" smtClean="0"/>
              <a:pPr>
                <a:defRPr/>
              </a:pPr>
              <a:t>2/4/2013 9:20 AM</a:t>
            </a:fld>
            <a:endParaRPr lang="en-US"/>
          </a:p>
        </p:txBody>
      </p:sp>
      <p:sp>
        <p:nvSpPr>
          <p:cNvPr id="104452" name="Rectangle 4"/>
          <p:cNvSpPr>
            <a:spLocks noGrp="1" noChangeArrowheads="1"/>
          </p:cNvSpPr>
          <p:nvPr>
            <p:ph type="ftr" sz="quarter" idx="2"/>
          </p:nvPr>
        </p:nvSpPr>
        <p:spPr bwMode="auto">
          <a:xfrm>
            <a:off x="2" y="8805551"/>
            <a:ext cx="3032337" cy="463867"/>
          </a:xfrm>
          <a:prstGeom prst="rect">
            <a:avLst/>
          </a:prstGeom>
          <a:noFill/>
          <a:ln w="9525">
            <a:noFill/>
            <a:miter lim="800000"/>
            <a:headEnd/>
            <a:tailEnd/>
          </a:ln>
          <a:effectLst/>
        </p:spPr>
        <p:txBody>
          <a:bodyPr vert="horz" wrap="square" lIns="92184" tIns="46092" rIns="92184" bIns="46092" numCol="1" anchor="b" anchorCtr="0" compatLnSpc="1">
            <a:prstTxWarp prst="textNoShape">
              <a:avLst/>
            </a:prstTxWarp>
          </a:bodyPr>
          <a:lstStyle>
            <a:lvl1pPr eaLnBrk="1" hangingPunct="1">
              <a:defRPr sz="1300" b="0"/>
            </a:lvl1pPr>
          </a:lstStyle>
          <a:p>
            <a:pPr>
              <a:defRPr/>
            </a:pPr>
            <a:endParaRPr lang="en-US"/>
          </a:p>
        </p:txBody>
      </p:sp>
      <p:sp>
        <p:nvSpPr>
          <p:cNvPr id="104453" name="Rectangle 5"/>
          <p:cNvSpPr>
            <a:spLocks noGrp="1" noChangeArrowheads="1"/>
          </p:cNvSpPr>
          <p:nvPr>
            <p:ph type="sldNum" sz="quarter" idx="3"/>
          </p:nvPr>
        </p:nvSpPr>
        <p:spPr bwMode="auto">
          <a:xfrm>
            <a:off x="3963744" y="8805551"/>
            <a:ext cx="3032337" cy="463867"/>
          </a:xfrm>
          <a:prstGeom prst="rect">
            <a:avLst/>
          </a:prstGeom>
          <a:noFill/>
          <a:ln w="9525">
            <a:noFill/>
            <a:miter lim="800000"/>
            <a:headEnd/>
            <a:tailEnd/>
          </a:ln>
          <a:effectLst/>
        </p:spPr>
        <p:txBody>
          <a:bodyPr vert="horz" wrap="square" lIns="92184" tIns="46092" rIns="92184" bIns="46092" numCol="1" anchor="b" anchorCtr="0" compatLnSpc="1">
            <a:prstTxWarp prst="textNoShape">
              <a:avLst/>
            </a:prstTxWarp>
          </a:bodyPr>
          <a:lstStyle>
            <a:lvl1pPr algn="r" eaLnBrk="1" hangingPunct="1">
              <a:defRPr sz="1300" b="0"/>
            </a:lvl1pPr>
          </a:lstStyle>
          <a:p>
            <a:pPr>
              <a:defRPr/>
            </a:pPr>
            <a:fld id="{E04A5D9F-9025-4803-92C5-E751259DB7F4}" type="slidenum">
              <a:rPr lang="en-US"/>
              <a:pPr>
                <a:defRPr/>
              </a:pPr>
              <a:t>‹#›</a:t>
            </a:fld>
            <a:endParaRPr lang="en-US"/>
          </a:p>
        </p:txBody>
      </p:sp>
    </p:spTree>
    <p:extLst>
      <p:ext uri="{BB962C8B-B14F-4D97-AF65-F5344CB8AC3E}">
        <p14:creationId xmlns:p14="http://schemas.microsoft.com/office/powerpoint/2010/main" val="18012752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2" y="0"/>
            <a:ext cx="3032337" cy="462283"/>
          </a:xfrm>
          <a:prstGeom prst="rect">
            <a:avLst/>
          </a:prstGeom>
          <a:noFill/>
          <a:ln w="9525">
            <a:noFill/>
            <a:miter lim="800000"/>
            <a:headEnd/>
            <a:tailEnd/>
          </a:ln>
          <a:effectLst/>
        </p:spPr>
        <p:txBody>
          <a:bodyPr vert="horz" wrap="square" lIns="93006" tIns="46503" rIns="93006" bIns="46503" numCol="1" anchor="t" anchorCtr="0" compatLnSpc="1">
            <a:prstTxWarp prst="textNoShape">
              <a:avLst/>
            </a:prstTxWarp>
          </a:bodyPr>
          <a:lstStyle>
            <a:lvl1pPr defTabSz="929851" eaLnBrk="1" hangingPunct="1">
              <a:defRPr sz="1300" b="0"/>
            </a:lvl1pPr>
          </a:lstStyle>
          <a:p>
            <a:pPr>
              <a:defRPr/>
            </a:pPr>
            <a:endParaRPr lang="en-US"/>
          </a:p>
        </p:txBody>
      </p:sp>
      <p:sp>
        <p:nvSpPr>
          <p:cNvPr id="75779" name="Rectangle 3"/>
          <p:cNvSpPr>
            <a:spLocks noGrp="1" noChangeArrowheads="1"/>
          </p:cNvSpPr>
          <p:nvPr>
            <p:ph type="dt" idx="1"/>
          </p:nvPr>
        </p:nvSpPr>
        <p:spPr bwMode="auto">
          <a:xfrm>
            <a:off x="3963744" y="0"/>
            <a:ext cx="3032337" cy="462283"/>
          </a:xfrm>
          <a:prstGeom prst="rect">
            <a:avLst/>
          </a:prstGeom>
          <a:noFill/>
          <a:ln w="9525">
            <a:noFill/>
            <a:miter lim="800000"/>
            <a:headEnd/>
            <a:tailEnd/>
          </a:ln>
          <a:effectLst/>
        </p:spPr>
        <p:txBody>
          <a:bodyPr vert="horz" wrap="square" lIns="93006" tIns="46503" rIns="93006" bIns="46503" numCol="1" anchor="t" anchorCtr="0" compatLnSpc="1">
            <a:prstTxWarp prst="textNoShape">
              <a:avLst/>
            </a:prstTxWarp>
          </a:bodyPr>
          <a:lstStyle>
            <a:lvl1pPr algn="r" defTabSz="929851" eaLnBrk="1" hangingPunct="1">
              <a:defRPr sz="1300" b="0"/>
            </a:lvl1pPr>
          </a:lstStyle>
          <a:p>
            <a:pPr>
              <a:defRPr/>
            </a:pPr>
            <a:fld id="{F017751D-58C8-44CE-A42E-0BB96CA64640}" type="datetime8">
              <a:rPr lang="en-US" smtClean="0"/>
              <a:pPr>
                <a:defRPr/>
              </a:pPr>
              <a:t>2/4/2013 9:20 AM</a:t>
            </a:fld>
            <a:endParaRPr lang="en-US"/>
          </a:p>
        </p:txBody>
      </p:sp>
      <p:sp>
        <p:nvSpPr>
          <p:cNvPr id="48132"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75781" name="Rectangle 5"/>
          <p:cNvSpPr>
            <a:spLocks noGrp="1" noChangeArrowheads="1"/>
          </p:cNvSpPr>
          <p:nvPr>
            <p:ph type="body" sz="quarter" idx="3"/>
          </p:nvPr>
        </p:nvSpPr>
        <p:spPr bwMode="auto">
          <a:xfrm>
            <a:off x="699770" y="4404362"/>
            <a:ext cx="5598160" cy="4170051"/>
          </a:xfrm>
          <a:prstGeom prst="rect">
            <a:avLst/>
          </a:prstGeom>
          <a:noFill/>
          <a:ln w="9525">
            <a:noFill/>
            <a:miter lim="800000"/>
            <a:headEnd/>
            <a:tailEnd/>
          </a:ln>
          <a:effectLst/>
        </p:spPr>
        <p:txBody>
          <a:bodyPr vert="horz" wrap="square" lIns="93006" tIns="46503" rIns="93006" bIns="4650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5782" name="Rectangle 6"/>
          <p:cNvSpPr>
            <a:spLocks noGrp="1" noChangeArrowheads="1"/>
          </p:cNvSpPr>
          <p:nvPr>
            <p:ph type="ftr" sz="quarter" idx="4"/>
          </p:nvPr>
        </p:nvSpPr>
        <p:spPr bwMode="auto">
          <a:xfrm>
            <a:off x="2" y="8805551"/>
            <a:ext cx="3032337" cy="463867"/>
          </a:xfrm>
          <a:prstGeom prst="rect">
            <a:avLst/>
          </a:prstGeom>
          <a:noFill/>
          <a:ln w="9525">
            <a:noFill/>
            <a:miter lim="800000"/>
            <a:headEnd/>
            <a:tailEnd/>
          </a:ln>
          <a:effectLst/>
        </p:spPr>
        <p:txBody>
          <a:bodyPr vert="horz" wrap="square" lIns="93006" tIns="46503" rIns="93006" bIns="46503" numCol="1" anchor="b" anchorCtr="0" compatLnSpc="1">
            <a:prstTxWarp prst="textNoShape">
              <a:avLst/>
            </a:prstTxWarp>
          </a:bodyPr>
          <a:lstStyle>
            <a:lvl1pPr defTabSz="929851" eaLnBrk="1" hangingPunct="1">
              <a:defRPr sz="1300" b="0"/>
            </a:lvl1pPr>
          </a:lstStyle>
          <a:p>
            <a:pPr>
              <a:defRPr/>
            </a:pPr>
            <a:endParaRPr lang="en-US"/>
          </a:p>
        </p:txBody>
      </p:sp>
      <p:sp>
        <p:nvSpPr>
          <p:cNvPr id="75783" name="Rectangle 7"/>
          <p:cNvSpPr>
            <a:spLocks noGrp="1" noChangeArrowheads="1"/>
          </p:cNvSpPr>
          <p:nvPr>
            <p:ph type="sldNum" sz="quarter" idx="5"/>
          </p:nvPr>
        </p:nvSpPr>
        <p:spPr bwMode="auto">
          <a:xfrm>
            <a:off x="3963744" y="8805551"/>
            <a:ext cx="3032337" cy="463867"/>
          </a:xfrm>
          <a:prstGeom prst="rect">
            <a:avLst/>
          </a:prstGeom>
          <a:noFill/>
          <a:ln w="9525">
            <a:noFill/>
            <a:miter lim="800000"/>
            <a:headEnd/>
            <a:tailEnd/>
          </a:ln>
          <a:effectLst/>
        </p:spPr>
        <p:txBody>
          <a:bodyPr vert="horz" wrap="square" lIns="93006" tIns="46503" rIns="93006" bIns="46503" numCol="1" anchor="b" anchorCtr="0" compatLnSpc="1">
            <a:prstTxWarp prst="textNoShape">
              <a:avLst/>
            </a:prstTxWarp>
          </a:bodyPr>
          <a:lstStyle>
            <a:lvl1pPr algn="r" defTabSz="929851" eaLnBrk="1" hangingPunct="1">
              <a:defRPr sz="1300" b="0"/>
            </a:lvl1pPr>
          </a:lstStyle>
          <a:p>
            <a:pPr>
              <a:defRPr/>
            </a:pPr>
            <a:fld id="{4F684D10-AAB8-4353-B852-2521EEC0095F}" type="slidenum">
              <a:rPr lang="en-US"/>
              <a:pPr>
                <a:defRPr/>
              </a:pPr>
              <a:t>‹#›</a:t>
            </a:fld>
            <a:endParaRPr lang="en-US"/>
          </a:p>
        </p:txBody>
      </p:sp>
    </p:spTree>
    <p:extLst>
      <p:ext uri="{BB962C8B-B14F-4D97-AF65-F5344CB8AC3E}">
        <p14:creationId xmlns:p14="http://schemas.microsoft.com/office/powerpoint/2010/main" val="9495043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used to be the ITER and International Division (led by Dr. Michael Roberts) was re-organized in 2012  as the Facilities, Operations, and Projects (FOP) Division. </a:t>
            </a:r>
            <a:endParaRPr lang="en-US" dirty="0"/>
          </a:p>
        </p:txBody>
      </p:sp>
      <p:sp>
        <p:nvSpPr>
          <p:cNvPr id="4" name="Slide Number Placeholder 3"/>
          <p:cNvSpPr>
            <a:spLocks noGrp="1"/>
          </p:cNvSpPr>
          <p:nvPr>
            <p:ph type="sldNum" sz="quarter" idx="10"/>
          </p:nvPr>
        </p:nvSpPr>
        <p:spPr/>
        <p:txBody>
          <a:bodyPr/>
          <a:lstStyle/>
          <a:p>
            <a:pPr>
              <a:defRPr/>
            </a:pPr>
            <a:fld id="{4F684D10-AAB8-4353-B852-2521EEC0095F}" type="slidenum">
              <a:rPr lang="en-US" smtClean="0"/>
              <a:pPr>
                <a:defRPr/>
              </a:pPr>
              <a:t>3</a:t>
            </a:fld>
            <a:endParaRPr lang="en-US"/>
          </a:p>
        </p:txBody>
      </p:sp>
    </p:spTree>
    <p:extLst>
      <p:ext uri="{BB962C8B-B14F-4D97-AF65-F5344CB8AC3E}">
        <p14:creationId xmlns:p14="http://schemas.microsoft.com/office/powerpoint/2010/main" val="1783117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1346B0E-5009-4CFD-82B7-A0C991D499CA}"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2F97DB5-F594-4485-8304-DCD93AF2F86E}"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1925"/>
            <a:ext cx="2057400" cy="6307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1925"/>
            <a:ext cx="6019800" cy="6307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9B588B6-039C-436A-85A1-8791FDF7ADBE}"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1650" y="161925"/>
            <a:ext cx="5167313" cy="723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270000"/>
            <a:ext cx="8229600" cy="5199063"/>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855722DF-DFE9-401C-ABF8-2F03EDB7848A}" type="slidenum">
              <a:rPr lang="en-US"/>
              <a:pPr>
                <a:defRPr/>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171F0A5-03B2-4DEE-96FC-F91A6C72380C}" type="slidenum">
              <a:rPr lang="en-US"/>
              <a:pPr>
                <a:defRPr/>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67F19D6-CB97-40DC-A482-DD772EBAB86A}" type="slidenum">
              <a:rPr lang="en-US"/>
              <a:pPr>
                <a:defRPr/>
              </a:pPr>
              <a:t>‹#›</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9A632F2B-D459-4869-BE97-40F2513D1CD5}" type="slidenum">
              <a:rPr lang="en-US"/>
              <a:pPr>
                <a:defRPr/>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2442EB3-24A7-406F-A91A-D11CEF0F0C47}" type="slidenum">
              <a:rPr lang="en-US"/>
              <a:pPr>
                <a:defRPr/>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15985E5-E0E0-40CB-BD61-9126BA4ED16C}" type="slidenum">
              <a:rPr lang="en-US"/>
              <a:pPr>
                <a:defRPr/>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C35788E-A640-4EA2-AA9F-188789D3DD4C}" type="slidenum">
              <a:rPr lang="en-US"/>
              <a:pPr>
                <a:defRPr/>
              </a:pPr>
              <a:t>‹#›</a:t>
            </a:fld>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A816E0E-8D57-435C-8B2E-C45B84C444BB}"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baseline="0"/>
            </a:lvl1pPr>
            <a:lvl2pPr algn="l">
              <a:buNone/>
              <a:defRPr b="0" baseline="0"/>
            </a:lvl2pPr>
          </a:lstStyle>
          <a:p>
            <a:pPr lvl="1"/>
            <a:endParaRPr lang="en-US" dirty="0" smtClean="0"/>
          </a:p>
          <a:p>
            <a:pPr lvl="0"/>
            <a:endParaRPr lang="en-US" dirty="0"/>
          </a:p>
        </p:txBody>
      </p:sp>
      <p:sp>
        <p:nvSpPr>
          <p:cNvPr id="6" name="Title 5"/>
          <p:cNvSpPr>
            <a:spLocks noGrp="1"/>
          </p:cNvSpPr>
          <p:nvPr>
            <p:ph type="title"/>
          </p:nvPr>
        </p:nvSpPr>
        <p:spPr/>
        <p:txBody>
          <a:bodyPr/>
          <a:lstStyle>
            <a:lvl1pPr>
              <a:defRPr i="1" baseline="0"/>
            </a:lvl1pPr>
          </a:lstStyle>
          <a:p>
            <a:r>
              <a:rPr lang="en-US" smtClean="0"/>
              <a:t>Click to edit Master title style</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0E35970C-66DA-42B4-8591-6E363A3B576E}" type="slidenum">
              <a:rPr lang="en-US"/>
              <a:pPr>
                <a:defRPr/>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2882277-193E-4BBC-8169-F6BD63736675}" type="slidenum">
              <a:rPr lang="en-US"/>
              <a:pPr>
                <a:defRPr/>
              </a:pPr>
              <a:t>‹#›</a:t>
            </a:fld>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D5F9D79-F672-4AD6-B109-7A6DC1B8F779}" type="slidenum">
              <a:rPr lang="en-US"/>
              <a:pPr>
                <a:defRPr/>
              </a:pPr>
              <a:t>‹#›</a:t>
            </a:fld>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09C38B3-DAD3-42AD-AEFC-98A4D62AC74B}" type="slidenum">
              <a:rPr lang="en-US"/>
              <a:pPr>
                <a:defRPr/>
              </a:pPr>
              <a:t>‹#›</a:t>
            </a:fld>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1925"/>
            <a:ext cx="2057400" cy="6307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1925"/>
            <a:ext cx="6019800" cy="6307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A55E729-F0F5-4649-B2C4-75F949B488F5}"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53A8E37-0A07-4FA2-8EA0-38442EE14109}"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CBBB668-E1A0-4DA7-899E-D45875D78E71}"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B732E50-C838-4E17-BAD5-CB92CB0D7824}"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EAD2E827-BA1D-4E8D-ADF4-74032ABE2A2C}"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AB185EB-7222-4E78-AD61-E7E3A1E7BF6C}"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4A02DE5-C777-42EA-B586-D1E9437C821E}"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566ACFF-7999-447E-A274-845D9C6B1E10}"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7"/>
          <p:cNvSpPr/>
          <p:nvPr userDrawn="1"/>
        </p:nvSpPr>
        <p:spPr bwMode="auto">
          <a:xfrm>
            <a:off x="2852675" y="0"/>
            <a:ext cx="6315075" cy="990600"/>
          </a:xfrm>
          <a:prstGeom prst="rect">
            <a:avLst/>
          </a:prstGeom>
          <a:gradFill flip="none" rotWithShape="1">
            <a:gsLst>
              <a:gs pos="0">
                <a:srgbClr val="DDEBCF">
                  <a:shade val="30000"/>
                  <a:satMod val="115000"/>
                  <a:alpha val="0"/>
                </a:srgbClr>
              </a:gs>
              <a:gs pos="50000">
                <a:srgbClr val="DDEBCF">
                  <a:shade val="67500"/>
                  <a:satMod val="115000"/>
                </a:srgbClr>
              </a:gs>
              <a:gs pos="100000">
                <a:srgbClr val="DDEBCF">
                  <a:shade val="100000"/>
                  <a:satMod val="115000"/>
                </a:srgbClr>
              </a:gs>
            </a:gsLst>
            <a:lin ang="0" scaled="1"/>
            <a:tileRect/>
          </a:gradFill>
          <a:ln w="9525" cap="flat" cmpd="sng" algn="ctr">
            <a:noFill/>
            <a:prstDash val="solid"/>
            <a:round/>
            <a:headEnd type="none" w="med" len="med"/>
            <a:tailEnd type="none" w="med" len="med"/>
          </a:ln>
          <a:effectLst/>
        </p:spPr>
        <p:txBody>
          <a:bodyPr/>
          <a:lstStyle/>
          <a:p>
            <a:pPr eaLnBrk="0" hangingPunct="0">
              <a:defRPr/>
            </a:pPr>
            <a:endParaRPr lang="en-US">
              <a:latin typeface="Arial" charset="0"/>
            </a:endParaRPr>
          </a:p>
        </p:txBody>
      </p:sp>
      <p:sp>
        <p:nvSpPr>
          <p:cNvPr id="63490" name="Rectangle 2"/>
          <p:cNvSpPr>
            <a:spLocks noGrp="1" noChangeArrowheads="1"/>
          </p:cNvSpPr>
          <p:nvPr>
            <p:ph type="title"/>
          </p:nvPr>
        </p:nvSpPr>
        <p:spPr bwMode="auto">
          <a:xfrm>
            <a:off x="3041650" y="161925"/>
            <a:ext cx="5167313" cy="723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270000"/>
            <a:ext cx="8229600" cy="5199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4" name="Rectangle 6"/>
          <p:cNvSpPr>
            <a:spLocks noGrp="1" noChangeArrowheads="1"/>
          </p:cNvSpPr>
          <p:nvPr>
            <p:ph type="sldNum" sz="quarter" idx="4"/>
          </p:nvPr>
        </p:nvSpPr>
        <p:spPr bwMode="auto">
          <a:xfrm>
            <a:off x="8767763" y="6619875"/>
            <a:ext cx="376237"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867D32A8-2595-421E-869B-293EE7B7921C}" type="slidenum">
              <a:rPr lang="en-US"/>
              <a:pPr>
                <a:defRPr/>
              </a:pPr>
              <a:t>‹#›</a:t>
            </a:fld>
            <a:endParaRPr lang="en-US"/>
          </a:p>
        </p:txBody>
      </p:sp>
      <p:sp>
        <p:nvSpPr>
          <p:cNvPr id="63496" name="Rectangle 8"/>
          <p:cNvSpPr>
            <a:spLocks noChangeArrowheads="1"/>
          </p:cNvSpPr>
          <p:nvPr userDrawn="1"/>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a:effectLst>
                <a:outerShdw blurRad="38100" dist="38100" dir="2700000" algn="tl">
                  <a:srgbClr val="FFFFFF"/>
                </a:outerShdw>
              </a:effectLst>
              <a:latin typeface="Book Antiqua" pitchFamily="18" charset="0"/>
            </a:endParaRPr>
          </a:p>
        </p:txBody>
      </p:sp>
      <p:pic>
        <p:nvPicPr>
          <p:cNvPr id="4102" name="Picture 8" descr="horizontal-logo-green-text.jpg"/>
          <p:cNvPicPr>
            <a:picLocks noChangeAspect="1"/>
          </p:cNvPicPr>
          <p:nvPr userDrawn="1"/>
        </p:nvPicPr>
        <p:blipFill>
          <a:blip r:embed="rId14" cstate="print"/>
          <a:srcRect/>
          <a:stretch>
            <a:fillRect/>
          </a:stretch>
        </p:blipFill>
        <p:spPr bwMode="auto">
          <a:xfrm>
            <a:off x="142875" y="263525"/>
            <a:ext cx="2782888"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ransition>
    <p:fade/>
  </p:transition>
  <p:hf hdr="0" ftr="0" dt="0"/>
  <p:txStyles>
    <p:titleStyle>
      <a:lvl1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9pPr>
    </p:titleStyle>
    <p:bodyStyle>
      <a:lvl1pPr marL="228600" indent="-228600" algn="l" rtl="0" eaLnBrk="0" fontAlgn="base" hangingPunct="0">
        <a:spcBef>
          <a:spcPct val="20000"/>
        </a:spcBef>
        <a:spcAft>
          <a:spcPct val="0"/>
        </a:spcAft>
        <a:buFont typeface="Wingdings" pitchFamily="2" charset="2"/>
        <a:buChar char="§"/>
        <a:defRPr sz="2000" b="1">
          <a:solidFill>
            <a:schemeClr val="tx1"/>
          </a:solidFill>
          <a:latin typeface="+mn-lt"/>
          <a:ea typeface="+mn-ea"/>
          <a:cs typeface="+mn-cs"/>
        </a:defRPr>
      </a:lvl1pPr>
      <a:lvl2pPr marL="685800" indent="-22860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7"/>
          <p:cNvSpPr/>
          <p:nvPr userDrawn="1"/>
        </p:nvSpPr>
        <p:spPr bwMode="auto">
          <a:xfrm>
            <a:off x="2852675" y="0"/>
            <a:ext cx="6315075" cy="990600"/>
          </a:xfrm>
          <a:prstGeom prst="rect">
            <a:avLst/>
          </a:prstGeom>
          <a:gradFill flip="none" rotWithShape="1">
            <a:gsLst>
              <a:gs pos="0">
                <a:srgbClr val="DDEBCF">
                  <a:shade val="30000"/>
                  <a:satMod val="115000"/>
                  <a:alpha val="0"/>
                </a:srgbClr>
              </a:gs>
              <a:gs pos="50000">
                <a:srgbClr val="DDEBCF">
                  <a:shade val="67500"/>
                  <a:satMod val="115000"/>
                </a:srgbClr>
              </a:gs>
              <a:gs pos="100000">
                <a:srgbClr val="DDEBCF">
                  <a:shade val="100000"/>
                  <a:satMod val="115000"/>
                </a:srgbClr>
              </a:gs>
            </a:gsLst>
            <a:lin ang="0" scaled="1"/>
            <a:tileRect/>
          </a:gradFill>
          <a:ln w="9525" cap="flat" cmpd="sng" algn="ctr">
            <a:noFill/>
            <a:prstDash val="solid"/>
            <a:round/>
            <a:headEnd type="none" w="med" len="med"/>
            <a:tailEnd type="none" w="med" len="med"/>
          </a:ln>
          <a:effectLst/>
        </p:spPr>
        <p:txBody>
          <a:bodyPr/>
          <a:lstStyle/>
          <a:p>
            <a:pPr eaLnBrk="0" hangingPunct="0">
              <a:defRPr/>
            </a:pPr>
            <a:endParaRPr lang="en-US">
              <a:latin typeface="Arial" charset="0"/>
            </a:endParaRPr>
          </a:p>
        </p:txBody>
      </p:sp>
      <p:sp>
        <p:nvSpPr>
          <p:cNvPr id="5122" name="Rectangle 2"/>
          <p:cNvSpPr>
            <a:spLocks noGrp="1" noChangeArrowheads="1"/>
          </p:cNvSpPr>
          <p:nvPr>
            <p:ph type="title"/>
          </p:nvPr>
        </p:nvSpPr>
        <p:spPr bwMode="auto">
          <a:xfrm>
            <a:off x="3041650" y="161925"/>
            <a:ext cx="5167313" cy="723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270000"/>
            <a:ext cx="8229600" cy="5199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4" name="Rectangle 6"/>
          <p:cNvSpPr>
            <a:spLocks noGrp="1" noChangeArrowheads="1"/>
          </p:cNvSpPr>
          <p:nvPr>
            <p:ph type="sldNum" sz="quarter" idx="4"/>
          </p:nvPr>
        </p:nvSpPr>
        <p:spPr bwMode="auto">
          <a:xfrm>
            <a:off x="8767763" y="6619875"/>
            <a:ext cx="376237"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ABDC0204-ECBC-4B92-95B7-69748F378E28}" type="slidenum">
              <a:rPr lang="en-US"/>
              <a:pPr>
                <a:defRPr/>
              </a:pPr>
              <a:t>‹#›</a:t>
            </a:fld>
            <a:endParaRPr lang="en-US"/>
          </a:p>
        </p:txBody>
      </p:sp>
      <p:sp>
        <p:nvSpPr>
          <p:cNvPr id="63496" name="Rectangle 8"/>
          <p:cNvSpPr>
            <a:spLocks noChangeArrowheads="1"/>
          </p:cNvSpPr>
          <p:nvPr userDrawn="1"/>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a:effectLst>
                <a:outerShdw blurRad="38100" dist="38100" dir="2700000" algn="tl">
                  <a:srgbClr val="FFFFFF"/>
                </a:outerShdw>
              </a:effectLst>
              <a:latin typeface="Book Antiqua" pitchFamily="18" charset="0"/>
            </a:endParaRPr>
          </a:p>
        </p:txBody>
      </p:sp>
      <p:pic>
        <p:nvPicPr>
          <p:cNvPr id="5126" name="Picture 9" descr="New_DOE_Logo_Color_042808"/>
          <p:cNvPicPr>
            <a:picLocks noChangeAspect="1" noChangeArrowheads="1"/>
          </p:cNvPicPr>
          <p:nvPr userDrawn="1"/>
        </p:nvPicPr>
        <p:blipFill>
          <a:blip r:embed="rId13" cstate="print"/>
          <a:srcRect/>
          <a:stretch>
            <a:fillRect/>
          </a:stretch>
        </p:blipFill>
        <p:spPr bwMode="auto">
          <a:xfrm>
            <a:off x="163513" y="171450"/>
            <a:ext cx="2562225" cy="646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p:fade/>
  </p:transition>
  <p:hf hdr="0" ftr="0" dt="0"/>
  <p:txStyles>
    <p:titleStyle>
      <a:lvl1pPr algn="ctr" rtl="0" eaLnBrk="0" fontAlgn="base" hangingPunct="0">
        <a:spcBef>
          <a:spcPct val="0"/>
        </a:spcBef>
        <a:spcAft>
          <a:spcPct val="0"/>
        </a:spcAft>
        <a:defRPr sz="28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Arial" charset="0"/>
        </a:defRPr>
      </a:lvl2pPr>
      <a:lvl3pPr algn="ctr" rtl="0" eaLnBrk="0" fontAlgn="base" hangingPunct="0">
        <a:spcBef>
          <a:spcPct val="0"/>
        </a:spcBef>
        <a:spcAft>
          <a:spcPct val="0"/>
        </a:spcAft>
        <a:defRPr sz="2800">
          <a:solidFill>
            <a:schemeClr val="tx1"/>
          </a:solidFill>
          <a:latin typeface="Arial" charset="0"/>
        </a:defRPr>
      </a:lvl3pPr>
      <a:lvl4pPr algn="ctr" rtl="0" eaLnBrk="0" fontAlgn="base" hangingPunct="0">
        <a:spcBef>
          <a:spcPct val="0"/>
        </a:spcBef>
        <a:spcAft>
          <a:spcPct val="0"/>
        </a:spcAft>
        <a:defRPr sz="2800">
          <a:solidFill>
            <a:schemeClr val="tx1"/>
          </a:solidFill>
          <a:latin typeface="Arial" charset="0"/>
        </a:defRPr>
      </a:lvl4pPr>
      <a:lvl5pPr algn="ctr" rtl="0" eaLnBrk="0" fontAlgn="base" hangingPunct="0">
        <a:spcBef>
          <a:spcPct val="0"/>
        </a:spcBef>
        <a:spcAft>
          <a:spcPct val="0"/>
        </a:spcAft>
        <a:defRPr sz="2800">
          <a:solidFill>
            <a:schemeClr val="tx1"/>
          </a:solidFill>
          <a:latin typeface="Arial" charset="0"/>
        </a:defRPr>
      </a:lvl5pPr>
      <a:lvl6pPr marL="457200" algn="ctr" rtl="0" fontAlgn="base">
        <a:spcBef>
          <a:spcPct val="0"/>
        </a:spcBef>
        <a:spcAft>
          <a:spcPct val="0"/>
        </a:spcAft>
        <a:defRPr sz="2800">
          <a:solidFill>
            <a:schemeClr val="tx1"/>
          </a:solidFill>
          <a:latin typeface="Arial" charset="0"/>
        </a:defRPr>
      </a:lvl6pPr>
      <a:lvl7pPr marL="914400" algn="ctr" rtl="0" fontAlgn="base">
        <a:spcBef>
          <a:spcPct val="0"/>
        </a:spcBef>
        <a:spcAft>
          <a:spcPct val="0"/>
        </a:spcAft>
        <a:defRPr sz="2800">
          <a:solidFill>
            <a:schemeClr val="tx1"/>
          </a:solidFill>
          <a:latin typeface="Arial" charset="0"/>
        </a:defRPr>
      </a:lvl7pPr>
      <a:lvl8pPr marL="1371600" algn="ctr" rtl="0" fontAlgn="base">
        <a:spcBef>
          <a:spcPct val="0"/>
        </a:spcBef>
        <a:spcAft>
          <a:spcPct val="0"/>
        </a:spcAft>
        <a:defRPr sz="2800">
          <a:solidFill>
            <a:schemeClr val="tx1"/>
          </a:solidFill>
          <a:latin typeface="Arial" charset="0"/>
        </a:defRPr>
      </a:lvl8pPr>
      <a:lvl9pPr marL="1828800" algn="ctr" rtl="0" fontAlgn="base">
        <a:spcBef>
          <a:spcPct val="0"/>
        </a:spcBef>
        <a:spcAft>
          <a:spcPct val="0"/>
        </a:spcAft>
        <a:defRPr sz="2800">
          <a:solidFill>
            <a:schemeClr val="tx1"/>
          </a:solidFill>
          <a:latin typeface="Arial" charset="0"/>
        </a:defRPr>
      </a:lvl9pPr>
    </p:titleStyle>
    <p:bodyStyle>
      <a:lvl1pPr marL="228600" indent="-228600" algn="l" rtl="0" eaLnBrk="0" fontAlgn="base" hangingPunct="0">
        <a:spcBef>
          <a:spcPct val="20000"/>
        </a:spcBef>
        <a:spcAft>
          <a:spcPct val="0"/>
        </a:spcAft>
        <a:buFont typeface="Wingdings" pitchFamily="2" charset="2"/>
        <a:buChar char="§"/>
        <a:defRPr sz="2000" b="1">
          <a:solidFill>
            <a:schemeClr val="tx1"/>
          </a:solidFill>
          <a:latin typeface="+mn-lt"/>
          <a:ea typeface="+mn-ea"/>
          <a:cs typeface="+mn-cs"/>
        </a:defRPr>
      </a:lvl1pPr>
      <a:lvl2pPr marL="685800" indent="-22860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5271" y="1351520"/>
            <a:ext cx="6745357" cy="1470025"/>
          </a:xfrm>
        </p:spPr>
        <p:txBody>
          <a:bodyPr/>
          <a:lstStyle/>
          <a:p>
            <a:r>
              <a:rPr lang="en-US" sz="4000" b="1" i="1" dirty="0" smtClean="0">
                <a:solidFill>
                  <a:srgbClr val="7030A0"/>
                </a:solidFill>
              </a:rPr>
              <a:t>FES Perspective</a:t>
            </a:r>
            <a:endParaRPr lang="en-US" sz="4000" b="1" i="1" dirty="0">
              <a:solidFill>
                <a:srgbClr val="7030A0"/>
              </a:solidFill>
            </a:endParaRPr>
          </a:p>
        </p:txBody>
      </p:sp>
      <p:sp>
        <p:nvSpPr>
          <p:cNvPr id="3" name="Subtitle 2"/>
          <p:cNvSpPr>
            <a:spLocks noGrp="1"/>
          </p:cNvSpPr>
          <p:nvPr>
            <p:ph type="subTitle" idx="1"/>
          </p:nvPr>
        </p:nvSpPr>
        <p:spPr>
          <a:xfrm>
            <a:off x="1914525" y="2920648"/>
            <a:ext cx="5472113" cy="1752600"/>
          </a:xfrm>
        </p:spPr>
        <p:txBody>
          <a:bodyPr>
            <a:noAutofit/>
          </a:bodyPr>
          <a:lstStyle/>
          <a:p>
            <a:r>
              <a:rPr lang="en-US" sz="2800" dirty="0" smtClean="0">
                <a:solidFill>
                  <a:schemeClr val="tx1"/>
                </a:solidFill>
              </a:rPr>
              <a:t>E.J. </a:t>
            </a:r>
            <a:r>
              <a:rPr lang="en-US" sz="2800" dirty="0" err="1" smtClean="0">
                <a:solidFill>
                  <a:schemeClr val="tx1"/>
                </a:solidFill>
              </a:rPr>
              <a:t>Synakowski</a:t>
            </a:r>
            <a:endParaRPr lang="en-US" sz="2800" dirty="0" smtClean="0">
              <a:solidFill>
                <a:schemeClr val="tx1"/>
              </a:solidFill>
            </a:endParaRPr>
          </a:p>
          <a:p>
            <a:r>
              <a:rPr lang="en-US" sz="2400" dirty="0" smtClean="0">
                <a:solidFill>
                  <a:schemeClr val="tx1"/>
                </a:solidFill>
              </a:rPr>
              <a:t>Associate Director, Office of Science</a:t>
            </a:r>
          </a:p>
          <a:p>
            <a:r>
              <a:rPr lang="en-US" sz="2400" dirty="0" smtClean="0">
                <a:solidFill>
                  <a:schemeClr val="tx1"/>
                </a:solidFill>
              </a:rPr>
              <a:t>Fusion Energy Sciences</a:t>
            </a:r>
          </a:p>
          <a:p>
            <a:endParaRPr lang="en-US" sz="2800" dirty="0" smtClean="0"/>
          </a:p>
        </p:txBody>
      </p:sp>
      <p:sp>
        <p:nvSpPr>
          <p:cNvPr id="4" name="TextBox 3"/>
          <p:cNvSpPr txBox="1"/>
          <p:nvPr/>
        </p:nvSpPr>
        <p:spPr>
          <a:xfrm>
            <a:off x="1030331" y="4982817"/>
            <a:ext cx="7058214" cy="923330"/>
          </a:xfrm>
          <a:prstGeom prst="rect">
            <a:avLst/>
          </a:prstGeom>
          <a:noFill/>
        </p:spPr>
        <p:txBody>
          <a:bodyPr wrap="none" rtlCol="0">
            <a:spAutoFit/>
          </a:bodyPr>
          <a:lstStyle/>
          <a:p>
            <a:pPr algn="ctr"/>
            <a:r>
              <a:rPr lang="en-US" dirty="0" smtClean="0"/>
              <a:t>Presented to the Fusion Energy Sciences Advisory Committee</a:t>
            </a:r>
          </a:p>
          <a:p>
            <a:pPr algn="ctr"/>
            <a:r>
              <a:rPr lang="en-US" dirty="0" smtClean="0"/>
              <a:t>January 31, 2013</a:t>
            </a:r>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8304" y="2943225"/>
            <a:ext cx="7363327" cy="723900"/>
          </a:xfrm>
        </p:spPr>
        <p:txBody>
          <a:bodyPr/>
          <a:lstStyle/>
          <a:p>
            <a:r>
              <a:rPr lang="en-US" sz="3600" b="1" dirty="0" smtClean="0"/>
              <a:t>New FESAC charge on </a:t>
            </a:r>
            <a:br>
              <a:rPr lang="en-US" sz="3600" b="1" dirty="0" smtClean="0"/>
            </a:br>
            <a:r>
              <a:rPr lang="en-US" sz="3600" b="1" dirty="0" smtClean="0"/>
              <a:t>Science Facilities Prioritization</a:t>
            </a:r>
            <a:endParaRPr lang="en-US" sz="3600" b="1" dirty="0"/>
          </a:p>
        </p:txBody>
      </p:sp>
      <p:sp>
        <p:nvSpPr>
          <p:cNvPr id="4" name="Slide Number Placeholder 3"/>
          <p:cNvSpPr>
            <a:spLocks noGrp="1"/>
          </p:cNvSpPr>
          <p:nvPr>
            <p:ph type="sldNum" sz="quarter" idx="10"/>
          </p:nvPr>
        </p:nvSpPr>
        <p:spPr/>
        <p:txBody>
          <a:bodyPr/>
          <a:lstStyle/>
          <a:p>
            <a:pPr>
              <a:defRPr/>
            </a:pPr>
            <a:fld id="{0E35970C-66DA-42B4-8591-6E363A3B576E}" type="slidenum">
              <a:rPr lang="en-US" smtClean="0"/>
              <a:pPr>
                <a:defRPr/>
              </a:pPr>
              <a:t>10</a:t>
            </a:fld>
            <a:endParaRPr lang="en-US"/>
          </a:p>
        </p:txBody>
      </p:sp>
    </p:spTree>
    <p:extLst>
      <p:ext uri="{BB962C8B-B14F-4D97-AF65-F5344CB8AC3E}">
        <p14:creationId xmlns:p14="http://schemas.microsoft.com/office/powerpoint/2010/main" val="427514527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70000"/>
            <a:ext cx="8410074" cy="5199063"/>
          </a:xfrm>
        </p:spPr>
        <p:txBody>
          <a:bodyPr/>
          <a:lstStyle/>
          <a:p>
            <a:r>
              <a:rPr lang="en-US" b="1" dirty="0" smtClean="0"/>
              <a:t>DOE established the following goal </a:t>
            </a:r>
            <a:r>
              <a:rPr lang="en-US" b="1" dirty="0"/>
              <a:t>for the Office of Science:</a:t>
            </a:r>
          </a:p>
          <a:p>
            <a:pPr marL="742950" lvl="1" indent="-285750">
              <a:buFont typeface="Arial" pitchFamily="34" charset="0"/>
              <a:buChar char="•"/>
            </a:pPr>
            <a:r>
              <a:rPr lang="en-US" i="1" dirty="0" smtClean="0"/>
              <a:t>Goal </a:t>
            </a:r>
            <a:r>
              <a:rPr lang="en-US" i="1" dirty="0"/>
              <a:t>Statement: </a:t>
            </a:r>
            <a:r>
              <a:rPr lang="en-US" i="1" u="sng" dirty="0">
                <a:solidFill>
                  <a:srgbClr val="FF0000"/>
                </a:solidFill>
              </a:rPr>
              <a:t>Prioritization of scientific facilities to ensure optimal benefit from Federal investments.</a:t>
            </a:r>
            <a:r>
              <a:rPr lang="en-US" i="1" dirty="0">
                <a:solidFill>
                  <a:srgbClr val="FF0000"/>
                </a:solidFill>
              </a:rPr>
              <a:t> </a:t>
            </a:r>
            <a:r>
              <a:rPr lang="en-US" i="1" dirty="0"/>
              <a:t>By September 30, 2013, formulate a 10-year prioritization of scientific facilities across the Office of Science based on (1) the ability of the facility to contribute to world-leading science, (2) the readiness of the facility for construction, and (3) an estimated construction and operations cost of the facility. </a:t>
            </a:r>
            <a:endParaRPr lang="en-US" dirty="0"/>
          </a:p>
          <a:p>
            <a:endParaRPr lang="en-US" dirty="0"/>
          </a:p>
          <a:p>
            <a:r>
              <a:rPr lang="en-US" b="1" dirty="0" smtClean="0"/>
              <a:t>SC therefore requested the Federal Advisory Committees for its six program offices to identify and characterize high priority new facilities and upgrades according to two criteria:</a:t>
            </a:r>
          </a:p>
          <a:p>
            <a:pPr marL="742950" lvl="1" indent="-285750">
              <a:buFont typeface="Arial" pitchFamily="34" charset="0"/>
              <a:buChar char="•"/>
            </a:pPr>
            <a:r>
              <a:rPr lang="en-US" i="1" u="sng" dirty="0">
                <a:solidFill>
                  <a:srgbClr val="FF0000"/>
                </a:solidFill>
              </a:rPr>
              <a:t>The ability of the facility to contribute to world-leading science in the next decade (2014 – </a:t>
            </a:r>
            <a:r>
              <a:rPr lang="en-US" i="1" u="sng" dirty="0" smtClean="0">
                <a:solidFill>
                  <a:srgbClr val="FF0000"/>
                </a:solidFill>
              </a:rPr>
              <a:t>2024</a:t>
            </a:r>
            <a:r>
              <a:rPr lang="en-US" i="1" dirty="0" smtClean="0"/>
              <a:t>)</a:t>
            </a:r>
            <a:r>
              <a:rPr lang="en-US" dirty="0" smtClean="0"/>
              <a:t>—(a</a:t>
            </a:r>
            <a:r>
              <a:rPr lang="en-US" dirty="0"/>
              <a:t>) absolutely central; (b) important; (c) lower priority; and (d) don’t know enough yet. </a:t>
            </a:r>
            <a:endParaRPr lang="en-US" dirty="0" smtClean="0"/>
          </a:p>
          <a:p>
            <a:pPr marL="742950" lvl="1" indent="-285750">
              <a:buFont typeface="Arial" pitchFamily="34" charset="0"/>
              <a:buChar char="•"/>
            </a:pPr>
            <a:r>
              <a:rPr lang="en-US" i="1" u="sng" dirty="0">
                <a:solidFill>
                  <a:srgbClr val="FF0000"/>
                </a:solidFill>
              </a:rPr>
              <a:t>The readiness of the facility for </a:t>
            </a:r>
            <a:r>
              <a:rPr lang="en-US" i="1" u="sng" dirty="0" smtClean="0">
                <a:solidFill>
                  <a:srgbClr val="FF0000"/>
                </a:solidFill>
              </a:rPr>
              <a:t>construction</a:t>
            </a:r>
            <a:r>
              <a:rPr lang="en-US" i="1" dirty="0" smtClean="0"/>
              <a:t>—</a:t>
            </a:r>
            <a:r>
              <a:rPr lang="en-US" dirty="0" smtClean="0"/>
              <a:t> (</a:t>
            </a:r>
            <a:r>
              <a:rPr lang="en-US" dirty="0"/>
              <a:t>a) ready to initiate construction; (b) significant scientific/engineering challenges to resolve before initiating construction; and (c) mission and technical requirements not yet fully defined</a:t>
            </a:r>
            <a:r>
              <a:rPr lang="en-US" dirty="0" smtClean="0"/>
              <a:t>.</a:t>
            </a:r>
          </a:p>
          <a:p>
            <a:pPr marL="742950" lvl="1" indent="-285750">
              <a:buFont typeface="Arial" pitchFamily="34" charset="0"/>
              <a:buChar char="•"/>
            </a:pPr>
            <a:endParaRPr lang="en-US" dirty="0"/>
          </a:p>
          <a:p>
            <a:r>
              <a:rPr lang="en-US" b="1" dirty="0" smtClean="0"/>
              <a:t>To </a:t>
            </a:r>
            <a:r>
              <a:rPr lang="en-US" b="1" dirty="0"/>
              <a:t>meet </a:t>
            </a:r>
            <a:r>
              <a:rPr lang="en-US" b="1" dirty="0" smtClean="0"/>
              <a:t>the compressed </a:t>
            </a:r>
            <a:r>
              <a:rPr lang="en-US" b="1" dirty="0"/>
              <a:t>timetable, </a:t>
            </a:r>
            <a:r>
              <a:rPr lang="en-US" b="1" dirty="0" smtClean="0"/>
              <a:t>your final report is needed by </a:t>
            </a:r>
            <a:r>
              <a:rPr lang="en-US" b="1" dirty="0"/>
              <a:t>March 22, </a:t>
            </a:r>
            <a:r>
              <a:rPr lang="en-US" b="1" dirty="0" smtClean="0"/>
              <a:t>2013</a:t>
            </a:r>
            <a:endParaRPr lang="en-US" dirty="0"/>
          </a:p>
          <a:p>
            <a:endParaRPr lang="en-US" dirty="0"/>
          </a:p>
        </p:txBody>
      </p:sp>
      <p:sp>
        <p:nvSpPr>
          <p:cNvPr id="3" name="Title 2"/>
          <p:cNvSpPr>
            <a:spLocks noGrp="1"/>
          </p:cNvSpPr>
          <p:nvPr>
            <p:ph type="title"/>
          </p:nvPr>
        </p:nvSpPr>
        <p:spPr>
          <a:xfrm>
            <a:off x="3041650" y="161925"/>
            <a:ext cx="5597024" cy="723900"/>
          </a:xfrm>
        </p:spPr>
        <p:txBody>
          <a:bodyPr/>
          <a:lstStyle/>
          <a:p>
            <a:r>
              <a:rPr lang="en-US" b="1" dirty="0" smtClean="0"/>
              <a:t>New charge to SC Federal Advisory Committees</a:t>
            </a:r>
            <a:endParaRPr lang="en-US" b="1" dirty="0"/>
          </a:p>
        </p:txBody>
      </p:sp>
      <p:sp>
        <p:nvSpPr>
          <p:cNvPr id="4" name="Slide Number Placeholder 3"/>
          <p:cNvSpPr>
            <a:spLocks noGrp="1"/>
          </p:cNvSpPr>
          <p:nvPr>
            <p:ph type="sldNum" sz="quarter" idx="10"/>
          </p:nvPr>
        </p:nvSpPr>
        <p:spPr/>
        <p:txBody>
          <a:bodyPr/>
          <a:lstStyle/>
          <a:p>
            <a:pPr>
              <a:defRPr/>
            </a:pPr>
            <a:fld id="{0E35970C-66DA-42B4-8591-6E363A3B576E}" type="slidenum">
              <a:rPr lang="en-US" smtClean="0"/>
              <a:pPr>
                <a:defRPr/>
              </a:pPr>
              <a:t>11</a:t>
            </a:fld>
            <a:endParaRPr lang="en-US"/>
          </a:p>
        </p:txBody>
      </p:sp>
    </p:spTree>
    <p:extLst>
      <p:ext uri="{BB962C8B-B14F-4D97-AF65-F5344CB8AC3E}">
        <p14:creationId xmlns:p14="http://schemas.microsoft.com/office/powerpoint/2010/main" val="43579836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10503"/>
            <a:ext cx="8410074" cy="5199063"/>
          </a:xfrm>
        </p:spPr>
        <p:txBody>
          <a:bodyPr/>
          <a:lstStyle/>
          <a:p>
            <a:pPr marL="0" indent="0">
              <a:buNone/>
            </a:pPr>
            <a:r>
              <a:rPr lang="en-US" sz="1800" i="1" dirty="0" smtClean="0"/>
              <a:t>From DOE General Counsel:</a:t>
            </a:r>
          </a:p>
          <a:p>
            <a:pPr marL="0" indent="0">
              <a:buNone/>
            </a:pPr>
            <a:endParaRPr lang="en-US" sz="1800" dirty="0"/>
          </a:p>
          <a:p>
            <a:r>
              <a:rPr lang="en-US" sz="1800" i="1" dirty="0"/>
              <a:t>DOE General Counsel advises that the Department's practice is to hold subpanels/subcommittees, to the same Conflict of Interest (COI) rules that govern FACA committees.  This means that a member may participate in policy discussions affecting the employer of a member or spouse of a member but may not participate in discussions directly pertaining to a facility or specific program of the employer of a member or spouse of a member.  Your task to evaluate each user facility will cause your members to recuse him or herself because such discussions will affect each user facility directly.  These discussions cannot be regarded as policy discussions.  These rules apply to all members regardless of whether the member is a member of the parent FACA committee. </a:t>
            </a:r>
            <a:endParaRPr lang="en-US" sz="1800" dirty="0"/>
          </a:p>
          <a:p>
            <a:endParaRPr lang="en-US" sz="1800" dirty="0"/>
          </a:p>
          <a:p>
            <a:r>
              <a:rPr lang="en-US" sz="1800" i="1" dirty="0"/>
              <a:t>When a member is recused, it ensures that a subpanel/subcommittee does not consider information or lines of argument pertaining to a facility or program where a subpanel/subcommittee member presenting the information or arguments will be viewed as having a bias because of an employment relationship with the institution.  Therefore, those members who are recused should actually step out of the room during the discussions from which they are recused.   </a:t>
            </a:r>
            <a:endParaRPr lang="en-US" sz="1800" i="1" dirty="0" smtClean="0"/>
          </a:p>
          <a:p>
            <a:pPr lvl="1"/>
            <a:endParaRPr lang="en-US" sz="1600" i="1" dirty="0"/>
          </a:p>
          <a:p>
            <a:pPr lvl="1"/>
            <a:r>
              <a:rPr lang="en-US" sz="2000" i="1" dirty="0" smtClean="0"/>
              <a:t>	This will be discussed at tomorrow’s subpanel meeting (John Sarff, chair)</a:t>
            </a:r>
            <a:endParaRPr lang="en-US" sz="2000" dirty="0"/>
          </a:p>
          <a:p>
            <a:endParaRPr lang="en-US" sz="1800" dirty="0"/>
          </a:p>
        </p:txBody>
      </p:sp>
      <p:sp>
        <p:nvSpPr>
          <p:cNvPr id="3" name="Title 2"/>
          <p:cNvSpPr>
            <a:spLocks noGrp="1"/>
          </p:cNvSpPr>
          <p:nvPr>
            <p:ph type="title"/>
          </p:nvPr>
        </p:nvSpPr>
        <p:spPr>
          <a:xfrm>
            <a:off x="3041650" y="161925"/>
            <a:ext cx="6102350" cy="723900"/>
          </a:xfrm>
        </p:spPr>
        <p:txBody>
          <a:bodyPr/>
          <a:lstStyle/>
          <a:p>
            <a:r>
              <a:rPr lang="en-US" sz="2000" b="1" dirty="0" smtClean="0"/>
              <a:t>We have to pay close attention to DOE practices for non-FACA panels regarding COI</a:t>
            </a:r>
            <a:endParaRPr lang="en-US" sz="2000" b="1" dirty="0"/>
          </a:p>
        </p:txBody>
      </p:sp>
      <p:sp>
        <p:nvSpPr>
          <p:cNvPr id="4" name="Slide Number Placeholder 3"/>
          <p:cNvSpPr>
            <a:spLocks noGrp="1"/>
          </p:cNvSpPr>
          <p:nvPr>
            <p:ph type="sldNum" sz="quarter" idx="10"/>
          </p:nvPr>
        </p:nvSpPr>
        <p:spPr/>
        <p:txBody>
          <a:bodyPr/>
          <a:lstStyle/>
          <a:p>
            <a:pPr>
              <a:defRPr/>
            </a:pPr>
            <a:fld id="{0E35970C-66DA-42B4-8591-6E363A3B576E}" type="slidenum">
              <a:rPr lang="en-US" smtClean="0"/>
              <a:pPr>
                <a:defRPr/>
              </a:pPr>
              <a:t>12</a:t>
            </a:fld>
            <a:endParaRPr lang="en-US"/>
          </a:p>
        </p:txBody>
      </p:sp>
    </p:spTree>
    <p:extLst>
      <p:ext uri="{BB962C8B-B14F-4D97-AF65-F5344CB8AC3E}">
        <p14:creationId xmlns:p14="http://schemas.microsoft.com/office/powerpoint/2010/main" val="228399441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smtClean="0"/>
              <a:t>Sent to FESAC (and posted on the FES web page for FESAC </a:t>
            </a:r>
            <a:r>
              <a:rPr lang="en-US" sz="2400" dirty="0"/>
              <a:t>http://science.energy.gov/fes/fesac/reports</a:t>
            </a:r>
            <a:r>
              <a:rPr lang="en-US" sz="2400" b="1" dirty="0" smtClean="0"/>
              <a:t>):</a:t>
            </a:r>
          </a:p>
          <a:p>
            <a:pPr marL="742950" lvl="1" indent="-285750">
              <a:buFont typeface="Arial" pitchFamily="34" charset="0"/>
              <a:buChar char="•"/>
            </a:pPr>
            <a:r>
              <a:rPr lang="en-US" sz="2000" dirty="0" smtClean="0"/>
              <a:t>DIII-D </a:t>
            </a:r>
            <a:r>
              <a:rPr lang="en-US" sz="2000" dirty="0"/>
              <a:t>National Fusion Facility </a:t>
            </a:r>
            <a:r>
              <a:rPr lang="en-US" sz="2000" dirty="0" smtClean="0"/>
              <a:t>Upgrade</a:t>
            </a:r>
          </a:p>
          <a:p>
            <a:pPr marL="742950" lvl="1" indent="-285750">
              <a:buFont typeface="Arial" pitchFamily="34" charset="0"/>
              <a:buChar char="•"/>
            </a:pPr>
            <a:r>
              <a:rPr lang="en-US" sz="2000" dirty="0"/>
              <a:t>Materials Facilities Initiative </a:t>
            </a:r>
          </a:p>
          <a:p>
            <a:pPr marL="742950" lvl="1" indent="-285750">
              <a:buFont typeface="Arial" pitchFamily="34" charset="0"/>
              <a:buChar char="•"/>
            </a:pPr>
            <a:r>
              <a:rPr lang="en-US" sz="2000" dirty="0" smtClean="0"/>
              <a:t>Fusion </a:t>
            </a:r>
            <a:r>
              <a:rPr lang="en-US" sz="2000" dirty="0"/>
              <a:t>Nuclear Science Facility (FNSF)</a:t>
            </a:r>
          </a:p>
          <a:p>
            <a:pPr marL="742950" lvl="1" indent="-285750">
              <a:buFont typeface="Arial" pitchFamily="34" charset="0"/>
              <a:buChar char="•"/>
            </a:pPr>
            <a:r>
              <a:rPr lang="en-US" sz="2000" dirty="0" err="1" smtClean="0"/>
              <a:t>QUASi</a:t>
            </a:r>
            <a:r>
              <a:rPr lang="en-US" sz="2000" dirty="0" smtClean="0"/>
              <a:t>-Axisymmetric </a:t>
            </a:r>
            <a:r>
              <a:rPr lang="en-US" sz="2000" dirty="0"/>
              <a:t>Research (QUASAR) Experiment </a:t>
            </a:r>
          </a:p>
          <a:p>
            <a:pPr marL="742950" lvl="1" indent="-285750">
              <a:buFont typeface="Arial" pitchFamily="34" charset="0"/>
              <a:buChar char="•"/>
            </a:pPr>
            <a:endParaRPr lang="en-US" sz="2000" dirty="0"/>
          </a:p>
          <a:p>
            <a:r>
              <a:rPr lang="en-US" sz="2400" b="1" dirty="0"/>
              <a:t>Comments:</a:t>
            </a:r>
          </a:p>
          <a:p>
            <a:pPr marL="742950" lvl="1" indent="-285750">
              <a:buFont typeface="Arial" pitchFamily="34" charset="0"/>
              <a:buChar char="•"/>
            </a:pPr>
            <a:r>
              <a:rPr lang="en-US" sz="2000" dirty="0"/>
              <a:t>No implied priority among these four </a:t>
            </a:r>
            <a:r>
              <a:rPr lang="en-US" sz="2000" dirty="0" smtClean="0"/>
              <a:t>proposals</a:t>
            </a:r>
          </a:p>
          <a:p>
            <a:pPr marL="742950" lvl="1" indent="-285750">
              <a:buFont typeface="Arial" pitchFamily="34" charset="0"/>
              <a:buChar char="•"/>
            </a:pPr>
            <a:r>
              <a:rPr lang="en-US" sz="2000" dirty="0" smtClean="0"/>
              <a:t>The </a:t>
            </a:r>
            <a:r>
              <a:rPr lang="en-US" sz="2000" dirty="0"/>
              <a:t>number of proposals was intentionally kept </a:t>
            </a:r>
            <a:r>
              <a:rPr lang="en-US" sz="2000" dirty="0" smtClean="0"/>
              <a:t>small</a:t>
            </a:r>
            <a:endParaRPr lang="en-US" sz="2000" dirty="0"/>
          </a:p>
        </p:txBody>
      </p:sp>
      <p:sp>
        <p:nvSpPr>
          <p:cNvPr id="3" name="Title 2"/>
          <p:cNvSpPr>
            <a:spLocks noGrp="1"/>
          </p:cNvSpPr>
          <p:nvPr>
            <p:ph type="title"/>
          </p:nvPr>
        </p:nvSpPr>
        <p:spPr>
          <a:xfrm>
            <a:off x="3041650" y="161925"/>
            <a:ext cx="5957971" cy="723900"/>
          </a:xfrm>
        </p:spPr>
        <p:txBody>
          <a:bodyPr/>
          <a:lstStyle/>
          <a:p>
            <a:r>
              <a:rPr lang="en-US" sz="2400" b="1" dirty="0" smtClean="0"/>
              <a:t>Step 1: FES provides list of proposed new facilities and upgrades</a:t>
            </a:r>
            <a:endParaRPr lang="en-US" sz="2400" b="1" dirty="0"/>
          </a:p>
        </p:txBody>
      </p:sp>
      <p:sp>
        <p:nvSpPr>
          <p:cNvPr id="4" name="Slide Number Placeholder 3"/>
          <p:cNvSpPr>
            <a:spLocks noGrp="1"/>
          </p:cNvSpPr>
          <p:nvPr>
            <p:ph type="sldNum" sz="quarter" idx="10"/>
          </p:nvPr>
        </p:nvSpPr>
        <p:spPr/>
        <p:txBody>
          <a:bodyPr/>
          <a:lstStyle/>
          <a:p>
            <a:pPr>
              <a:defRPr/>
            </a:pPr>
            <a:fld id="{0E35970C-66DA-42B4-8591-6E363A3B576E}" type="slidenum">
              <a:rPr lang="en-US" smtClean="0"/>
              <a:pPr>
                <a:defRPr/>
              </a:pPr>
              <a:t>13</a:t>
            </a:fld>
            <a:endParaRPr lang="en-US"/>
          </a:p>
        </p:txBody>
      </p:sp>
    </p:spTree>
    <p:extLst>
      <p:ext uri="{BB962C8B-B14F-4D97-AF65-F5344CB8AC3E}">
        <p14:creationId xmlns:p14="http://schemas.microsoft.com/office/powerpoint/2010/main" val="248609057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a:t>FES guidance to FESAC:</a:t>
            </a:r>
          </a:p>
          <a:p>
            <a:pPr marL="742950" lvl="1" indent="-285750">
              <a:buFont typeface="Arial" pitchFamily="34" charset="0"/>
              <a:buChar char="•"/>
            </a:pPr>
            <a:r>
              <a:rPr lang="en-US" sz="2000" dirty="0"/>
              <a:t>FESAC may add to or subtract from the FES starting proposals; the final FESAC recommendations should be realistic and focused</a:t>
            </a:r>
          </a:p>
          <a:p>
            <a:pPr marL="742950" lvl="1" indent="-285750">
              <a:buFont typeface="Arial" pitchFamily="34" charset="0"/>
              <a:buChar char="•"/>
            </a:pPr>
            <a:r>
              <a:rPr lang="en-US" sz="2000" dirty="0"/>
              <a:t>ITER (an international agreement) is not to be considered in this activity</a:t>
            </a:r>
          </a:p>
          <a:p>
            <a:pPr marL="742950" lvl="1" indent="-285750">
              <a:buFont typeface="Arial" pitchFamily="34" charset="0"/>
              <a:buChar char="•"/>
            </a:pPr>
            <a:r>
              <a:rPr lang="en-US" sz="2000" dirty="0"/>
              <a:t>NSTX-Upgrade </a:t>
            </a:r>
            <a:r>
              <a:rPr lang="en-US" sz="2000" dirty="0" smtClean="0"/>
              <a:t>is already well </a:t>
            </a:r>
            <a:r>
              <a:rPr lang="en-US" sz="2000" dirty="0"/>
              <a:t>underway, hence also not to be considered</a:t>
            </a:r>
          </a:p>
          <a:p>
            <a:pPr marL="742950" lvl="1" indent="-285750">
              <a:buFont typeface="Arial" pitchFamily="34" charset="0"/>
              <a:buChar char="•"/>
            </a:pPr>
            <a:r>
              <a:rPr lang="en-US" sz="2000" dirty="0"/>
              <a:t>Facilities whose cost is &lt;$100M may be considered</a:t>
            </a:r>
          </a:p>
          <a:p>
            <a:pPr marL="742950" lvl="1" indent="-285750">
              <a:buFont typeface="Arial" pitchFamily="34" charset="0"/>
              <a:buChar char="•"/>
            </a:pPr>
            <a:r>
              <a:rPr lang="en-US" sz="2000" dirty="0"/>
              <a:t>Coherent bundles of upgrades or of smaller facilities may be </a:t>
            </a:r>
            <a:r>
              <a:rPr lang="en-US" sz="2000" dirty="0" smtClean="0"/>
              <a:t>considered</a:t>
            </a:r>
          </a:p>
          <a:p>
            <a:pPr marL="742950" lvl="1" indent="-285750">
              <a:buFont typeface="Arial" pitchFamily="34" charset="0"/>
              <a:buChar char="•"/>
            </a:pPr>
            <a:endParaRPr lang="en-US" sz="2000" dirty="0"/>
          </a:p>
          <a:p>
            <a:pPr marL="285750" indent="-285750">
              <a:buFont typeface="Arial" pitchFamily="34" charset="0"/>
              <a:buChar char="•"/>
            </a:pPr>
            <a:r>
              <a:rPr lang="en-US" sz="2400" b="1" dirty="0" smtClean="0"/>
              <a:t>A FESAC meeting will likely be scheduled in mid-March to receive the subpanel’s report</a:t>
            </a:r>
          </a:p>
          <a:p>
            <a:pPr marL="742950" lvl="1" indent="-285750">
              <a:buFont typeface="Arial" pitchFamily="34" charset="0"/>
              <a:buChar char="•"/>
            </a:pPr>
            <a:r>
              <a:rPr lang="en-US" sz="2000" dirty="0" smtClean="0"/>
              <a:t>Sincere thanks to John Sarff (chair), Don Rej (vice chair), and the other members who have agreed to serve on this subpanel</a:t>
            </a:r>
            <a:endParaRPr lang="en-US" sz="2000" dirty="0"/>
          </a:p>
          <a:p>
            <a:pPr marL="742950" lvl="1" indent="-285750">
              <a:buFont typeface="Arial" pitchFamily="34" charset="0"/>
              <a:buChar char="•"/>
            </a:pPr>
            <a:endParaRPr lang="en-US" dirty="0"/>
          </a:p>
          <a:p>
            <a:pPr marL="0" indent="0"/>
            <a:endParaRPr lang="en-US" dirty="0"/>
          </a:p>
        </p:txBody>
      </p:sp>
      <p:sp>
        <p:nvSpPr>
          <p:cNvPr id="3" name="Title 2"/>
          <p:cNvSpPr>
            <a:spLocks noGrp="1"/>
          </p:cNvSpPr>
          <p:nvPr>
            <p:ph type="title"/>
          </p:nvPr>
        </p:nvSpPr>
        <p:spPr/>
        <p:txBody>
          <a:bodyPr/>
          <a:lstStyle/>
          <a:p>
            <a:r>
              <a:rPr lang="en-US" b="1" dirty="0" smtClean="0"/>
              <a:t>Step 2: FESAC seeks input from science community</a:t>
            </a:r>
            <a:endParaRPr lang="en-US" b="1" dirty="0"/>
          </a:p>
        </p:txBody>
      </p:sp>
      <p:sp>
        <p:nvSpPr>
          <p:cNvPr id="4" name="Slide Number Placeholder 3"/>
          <p:cNvSpPr>
            <a:spLocks noGrp="1"/>
          </p:cNvSpPr>
          <p:nvPr>
            <p:ph type="sldNum" sz="quarter" idx="10"/>
          </p:nvPr>
        </p:nvSpPr>
        <p:spPr/>
        <p:txBody>
          <a:bodyPr/>
          <a:lstStyle/>
          <a:p>
            <a:pPr>
              <a:defRPr/>
            </a:pPr>
            <a:fld id="{0E35970C-66DA-42B4-8591-6E363A3B576E}" type="slidenum">
              <a:rPr lang="en-US" smtClean="0"/>
              <a:pPr>
                <a:defRPr/>
              </a:pPr>
              <a:t>14</a:t>
            </a:fld>
            <a:endParaRPr lang="en-US"/>
          </a:p>
        </p:txBody>
      </p:sp>
    </p:spTree>
    <p:extLst>
      <p:ext uri="{BB962C8B-B14F-4D97-AF65-F5344CB8AC3E}">
        <p14:creationId xmlns:p14="http://schemas.microsoft.com/office/powerpoint/2010/main" val="148088583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1650" y="161925"/>
            <a:ext cx="5933908" cy="723900"/>
          </a:xfrm>
        </p:spPr>
        <p:txBody>
          <a:bodyPr/>
          <a:lstStyle/>
          <a:p>
            <a:r>
              <a:rPr lang="en-US" sz="2400" b="1" dirty="0" smtClean="0"/>
              <a:t>DIII-D National Fusion Facility Upgrade</a:t>
            </a:r>
            <a:endParaRPr lang="en-US" sz="2400" b="1" dirty="0"/>
          </a:p>
        </p:txBody>
      </p:sp>
      <p:sp>
        <p:nvSpPr>
          <p:cNvPr id="3" name="Slide Number Placeholder 2"/>
          <p:cNvSpPr>
            <a:spLocks noGrp="1"/>
          </p:cNvSpPr>
          <p:nvPr>
            <p:ph type="sldNum" sz="quarter" idx="10"/>
          </p:nvPr>
        </p:nvSpPr>
        <p:spPr/>
        <p:txBody>
          <a:bodyPr/>
          <a:lstStyle/>
          <a:p>
            <a:pPr>
              <a:defRPr/>
            </a:pPr>
            <a:fld id="{EAD2E827-BA1D-4E8D-ADF4-74032ABE2A2C}" type="slidenum">
              <a:rPr lang="en-US" smtClean="0"/>
              <a:pPr>
                <a:defRPr/>
              </a:pPr>
              <a:t>15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16641890"/>
              </p:ext>
            </p:extLst>
          </p:nvPr>
        </p:nvGraphicFramePr>
        <p:xfrm>
          <a:off x="324850" y="1397000"/>
          <a:ext cx="8506328" cy="4028440"/>
        </p:xfrm>
        <a:graphic>
          <a:graphicData uri="http://schemas.openxmlformats.org/drawingml/2006/table">
            <a:tbl>
              <a:tblPr firstRow="1" bandRow="1">
                <a:tableStyleId>{21E4AEA4-8DFA-4A89-87EB-49C32662AFE0}</a:tableStyleId>
              </a:tblPr>
              <a:tblGrid>
                <a:gridCol w="4253164"/>
                <a:gridCol w="4253164"/>
              </a:tblGrid>
              <a:tr h="370840">
                <a:tc>
                  <a:txBody>
                    <a:bodyPr/>
                    <a:lstStyle/>
                    <a:p>
                      <a:pPr algn="ctr"/>
                      <a:r>
                        <a:rPr lang="en-US" dirty="0" smtClean="0"/>
                        <a:t>Contributions to world-leading</a:t>
                      </a:r>
                      <a:r>
                        <a:rPr lang="en-US" baseline="0" dirty="0" smtClean="0"/>
                        <a:t> science</a:t>
                      </a:r>
                      <a:endParaRPr lang="en-US" dirty="0"/>
                    </a:p>
                  </a:txBody>
                  <a:tcPr/>
                </a:tc>
                <a:tc>
                  <a:txBody>
                    <a:bodyPr/>
                    <a:lstStyle/>
                    <a:p>
                      <a:pPr algn="ctr"/>
                      <a:r>
                        <a:rPr lang="en-US" dirty="0" smtClean="0"/>
                        <a:t>Readiness for construction</a:t>
                      </a:r>
                      <a:endParaRPr lang="en-US" dirty="0"/>
                    </a:p>
                  </a:txBody>
                  <a:tcPr/>
                </a:tc>
              </a:tr>
              <a:tr h="370840">
                <a:tc>
                  <a:txBody>
                    <a:bodyPr/>
                    <a:lstStyle/>
                    <a:p>
                      <a:r>
                        <a:rPr lang="en-US" i="1" dirty="0" smtClean="0"/>
                        <a:t>(b) Important</a:t>
                      </a:r>
                    </a:p>
                    <a:p>
                      <a:endParaRPr lang="en-US" dirty="0" smtClean="0"/>
                    </a:p>
                    <a:p>
                      <a:pPr marL="0" indent="0">
                        <a:buFont typeface="Arial" pitchFamily="34" charset="0"/>
                        <a:buNone/>
                      </a:pPr>
                      <a:r>
                        <a:rPr lang="en-US" b="1" dirty="0" smtClean="0"/>
                        <a:t>The upgrade package will provide access to new physics regimes</a:t>
                      </a:r>
                      <a:r>
                        <a:rPr lang="en-US" b="1" baseline="0" dirty="0" smtClean="0"/>
                        <a:t>, allowing investigations of: </a:t>
                      </a:r>
                    </a:p>
                    <a:p>
                      <a:pPr marL="285750" indent="-285750">
                        <a:buFont typeface="Arial" pitchFamily="34" charset="0"/>
                        <a:buChar char="•"/>
                      </a:pPr>
                      <a:r>
                        <a:rPr lang="en-US" baseline="0" dirty="0" smtClean="0"/>
                        <a:t>physics relevant to burning plasmas (including ITER R&amp;D issues)</a:t>
                      </a:r>
                    </a:p>
                    <a:p>
                      <a:pPr marL="285750" indent="-285750">
                        <a:buFont typeface="Arial" pitchFamily="34" charset="0"/>
                        <a:buChar char="•"/>
                      </a:pPr>
                      <a:r>
                        <a:rPr lang="en-US" baseline="0" dirty="0" smtClean="0"/>
                        <a:t>conditions required for steady-state operation</a:t>
                      </a:r>
                    </a:p>
                    <a:p>
                      <a:pPr marL="285750" indent="-285750">
                        <a:buFont typeface="Arial" pitchFamily="34" charset="0"/>
                        <a:buChar char="•"/>
                      </a:pPr>
                      <a:r>
                        <a:rPr lang="en-US" baseline="0" dirty="0" smtClean="0"/>
                        <a:t>3D optimization of the tokamak concept</a:t>
                      </a:r>
                    </a:p>
                    <a:p>
                      <a:pPr marL="285750" indent="-285750">
                        <a:buFont typeface="Arial" pitchFamily="34" charset="0"/>
                        <a:buChar char="•"/>
                      </a:pPr>
                      <a:r>
                        <a:rPr lang="en-US" baseline="0" dirty="0" smtClean="0"/>
                        <a:t>innovative divertor concepts</a:t>
                      </a:r>
                    </a:p>
                    <a:p>
                      <a:pPr marL="285750" indent="-285750">
                        <a:buFont typeface="Arial" pitchFamily="34" charset="0"/>
                        <a:buChar char="•"/>
                      </a:pPr>
                      <a:r>
                        <a:rPr lang="en-US" baseline="0" dirty="0" smtClean="0"/>
                        <a:t>disruption mitigation</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technical  basis for FNSF design choices</a:t>
                      </a:r>
                    </a:p>
                  </a:txBody>
                  <a:tcPr/>
                </a:tc>
                <a:tc>
                  <a:txBody>
                    <a:bodyPr/>
                    <a:lstStyle/>
                    <a:p>
                      <a:r>
                        <a:rPr lang="en-US" i="1" dirty="0" smtClean="0"/>
                        <a:t>(a) Ready to initiate construction</a:t>
                      </a:r>
                    </a:p>
                    <a:p>
                      <a:endParaRPr lang="en-US" dirty="0" smtClean="0"/>
                    </a:p>
                    <a:p>
                      <a:r>
                        <a:rPr lang="en-US" b="1" dirty="0" smtClean="0"/>
                        <a:t>Conceptual designs have been developed, with no technical barriers identified for the upgrades: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additional magnetic field perturbation coils</a:t>
                      </a:r>
                    </a:p>
                    <a:p>
                      <a:pPr marL="285750" indent="-285750">
                        <a:buFont typeface="Arial" pitchFamily="34" charset="0"/>
                        <a:buChar char="•"/>
                      </a:pPr>
                      <a:r>
                        <a:rPr lang="en-US" dirty="0" smtClean="0"/>
                        <a:t>increased electron</a:t>
                      </a:r>
                      <a:r>
                        <a:rPr lang="en-US" baseline="0" dirty="0" smtClean="0"/>
                        <a:t> cyclotron heating and current drive</a:t>
                      </a:r>
                    </a:p>
                    <a:p>
                      <a:pPr marL="285750" indent="-285750">
                        <a:buFont typeface="Arial" pitchFamily="34" charset="0"/>
                        <a:buChar char="•"/>
                      </a:pPr>
                      <a:r>
                        <a:rPr lang="en-US" baseline="0" dirty="0" smtClean="0"/>
                        <a:t>increased off-axis neutral beam power</a:t>
                      </a:r>
                    </a:p>
                    <a:p>
                      <a:pPr marL="285750" indent="-285750">
                        <a:buFont typeface="Arial" pitchFamily="34" charset="0"/>
                        <a:buChar char="•"/>
                      </a:pPr>
                      <a:r>
                        <a:rPr lang="en-US" baseline="0" dirty="0" err="1" smtClean="0"/>
                        <a:t>toroidally</a:t>
                      </a:r>
                      <a:r>
                        <a:rPr lang="en-US" baseline="0" dirty="0" smtClean="0"/>
                        <a:t> steerable neutral beam</a:t>
                      </a:r>
                    </a:p>
                    <a:p>
                      <a:pPr marL="285750" indent="-285750">
                        <a:buFont typeface="Arial" pitchFamily="34" charset="0"/>
                        <a:buChar char="•"/>
                      </a:pPr>
                      <a:r>
                        <a:rPr lang="en-US" baseline="0" dirty="0" smtClean="0"/>
                        <a:t>disruption quench systems</a:t>
                      </a:r>
                    </a:p>
                    <a:p>
                      <a:pPr marL="285750" indent="-285750">
                        <a:buFont typeface="Arial" pitchFamily="34" charset="0"/>
                        <a:buChar char="•"/>
                      </a:pPr>
                      <a:r>
                        <a:rPr lang="en-US" baseline="0" dirty="0" smtClean="0"/>
                        <a:t>advanced divertor</a:t>
                      </a:r>
                      <a:endParaRPr lang="en-US" dirty="0" smtClean="0"/>
                    </a:p>
                    <a:p>
                      <a:pPr marL="285750" indent="-285750">
                        <a:buFont typeface="Arial" pitchFamily="34" charset="0"/>
                        <a:buChar char="•"/>
                      </a:pPr>
                      <a:r>
                        <a:rPr lang="en-US" dirty="0" smtClean="0"/>
                        <a:t>new diagnostic</a:t>
                      </a:r>
                      <a:r>
                        <a:rPr lang="en-US" baseline="0" dirty="0" smtClean="0"/>
                        <a:t> capabilities</a:t>
                      </a:r>
                      <a:endParaRPr lang="en-US" dirty="0" smtClean="0"/>
                    </a:p>
                  </a:txBody>
                  <a:tcPr/>
                </a:tc>
              </a:tr>
            </a:tbl>
          </a:graphicData>
        </a:graphic>
      </p:graphicFrame>
    </p:spTree>
    <p:extLst>
      <p:ext uri="{BB962C8B-B14F-4D97-AF65-F5344CB8AC3E}">
        <p14:creationId xmlns:p14="http://schemas.microsoft.com/office/powerpoint/2010/main" val="194054191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1650" y="161925"/>
            <a:ext cx="5933908" cy="723900"/>
          </a:xfrm>
        </p:spPr>
        <p:txBody>
          <a:bodyPr/>
          <a:lstStyle/>
          <a:p>
            <a:r>
              <a:rPr lang="en-US" sz="2400" b="1" dirty="0" smtClean="0"/>
              <a:t>Materials Facilities Initiative</a:t>
            </a:r>
            <a:endParaRPr lang="en-US" sz="2400" b="1" dirty="0"/>
          </a:p>
        </p:txBody>
      </p:sp>
      <p:sp>
        <p:nvSpPr>
          <p:cNvPr id="3" name="Slide Number Placeholder 2"/>
          <p:cNvSpPr>
            <a:spLocks noGrp="1"/>
          </p:cNvSpPr>
          <p:nvPr>
            <p:ph type="sldNum" sz="quarter" idx="10"/>
          </p:nvPr>
        </p:nvSpPr>
        <p:spPr/>
        <p:txBody>
          <a:bodyPr/>
          <a:lstStyle/>
          <a:p>
            <a:pPr>
              <a:defRPr/>
            </a:pPr>
            <a:fld id="{EAD2E827-BA1D-4E8D-ADF4-74032ABE2A2C}" type="slidenum">
              <a:rPr lang="en-US" smtClean="0"/>
              <a:pPr>
                <a:defRPr/>
              </a:pPr>
              <a:t>16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983153661"/>
              </p:ext>
            </p:extLst>
          </p:nvPr>
        </p:nvGraphicFramePr>
        <p:xfrm>
          <a:off x="324850" y="1397000"/>
          <a:ext cx="8506328" cy="3479800"/>
        </p:xfrm>
        <a:graphic>
          <a:graphicData uri="http://schemas.openxmlformats.org/drawingml/2006/table">
            <a:tbl>
              <a:tblPr firstRow="1" bandRow="1">
                <a:tableStyleId>{21E4AEA4-8DFA-4A89-87EB-49C32662AFE0}</a:tableStyleId>
              </a:tblPr>
              <a:tblGrid>
                <a:gridCol w="4253164"/>
                <a:gridCol w="4253164"/>
              </a:tblGrid>
              <a:tr h="370840">
                <a:tc>
                  <a:txBody>
                    <a:bodyPr/>
                    <a:lstStyle/>
                    <a:p>
                      <a:pPr algn="ctr"/>
                      <a:r>
                        <a:rPr lang="en-US" dirty="0" smtClean="0"/>
                        <a:t>Contributions to world-leading</a:t>
                      </a:r>
                      <a:r>
                        <a:rPr lang="en-US" baseline="0" dirty="0" smtClean="0"/>
                        <a:t> science</a:t>
                      </a:r>
                      <a:endParaRPr lang="en-US" dirty="0"/>
                    </a:p>
                  </a:txBody>
                  <a:tcPr/>
                </a:tc>
                <a:tc>
                  <a:txBody>
                    <a:bodyPr/>
                    <a:lstStyle/>
                    <a:p>
                      <a:pPr algn="ctr"/>
                      <a:r>
                        <a:rPr lang="en-US" dirty="0" smtClean="0"/>
                        <a:t>Readiness for construction</a:t>
                      </a:r>
                      <a:endParaRPr lang="en-US" dirty="0"/>
                    </a:p>
                  </a:txBody>
                  <a:tcPr/>
                </a:tc>
              </a:tr>
              <a:tr h="370840">
                <a:tc>
                  <a:txBody>
                    <a:bodyPr/>
                    <a:lstStyle/>
                    <a:p>
                      <a:r>
                        <a:rPr lang="en-US" i="1" dirty="0" smtClean="0"/>
                        <a:t>(a) Absolutely central</a:t>
                      </a:r>
                    </a:p>
                    <a:p>
                      <a:endParaRPr lang="en-US" dirty="0" smtClean="0"/>
                    </a:p>
                    <a:p>
                      <a:pPr marL="0" indent="0">
                        <a:buFont typeface="Arial" pitchFamily="34" charset="0"/>
                        <a:buNone/>
                      </a:pPr>
                      <a:r>
                        <a:rPr lang="en-US" b="1" dirty="0" smtClean="0"/>
                        <a:t>The initiative would provide two cost-effective test facilities that can replicate extreme fusion conditions for the first time</a:t>
                      </a:r>
                      <a:r>
                        <a:rPr lang="en-US" b="1" baseline="0" dirty="0" smtClean="0"/>
                        <a:t>, providing information for the design of FNSF and allowing investigations of the behavior of materials under: </a:t>
                      </a:r>
                    </a:p>
                    <a:p>
                      <a:pPr marL="285750" indent="-285750">
                        <a:buFont typeface="Arial" pitchFamily="34" charset="0"/>
                        <a:buChar char="•"/>
                      </a:pPr>
                      <a:r>
                        <a:rPr lang="en-US" b="0" dirty="0" smtClean="0"/>
                        <a:t>irradiation by 14 MeV neutrons </a:t>
                      </a:r>
                    </a:p>
                    <a:p>
                      <a:pPr marL="285750" indent="-285750">
                        <a:buFont typeface="Arial" pitchFamily="34" charset="0"/>
                        <a:buChar char="•"/>
                      </a:pPr>
                      <a:r>
                        <a:rPr lang="en-US" b="0" dirty="0" smtClean="0"/>
                        <a:t>irradiation by combined high heat and particle fluxes</a:t>
                      </a:r>
                      <a:endParaRPr lang="en-US" b="0" dirty="0"/>
                    </a:p>
                  </a:txBody>
                  <a:tcPr/>
                </a:tc>
                <a:tc>
                  <a:txBody>
                    <a:bodyPr/>
                    <a:lstStyle/>
                    <a:p>
                      <a:r>
                        <a:rPr lang="en-US" i="1" dirty="0" smtClean="0"/>
                        <a:t>(a) Ready to initiate construction</a:t>
                      </a:r>
                    </a:p>
                    <a:p>
                      <a:endParaRPr lang="en-US" dirty="0" smtClean="0"/>
                    </a:p>
                    <a:p>
                      <a:r>
                        <a:rPr lang="en-US" b="1" dirty="0" smtClean="0"/>
                        <a:t>Some power source R&amp;D is required</a:t>
                      </a:r>
                    </a:p>
                  </a:txBody>
                  <a:tcPr/>
                </a:tc>
              </a:tr>
            </a:tbl>
          </a:graphicData>
        </a:graphic>
      </p:graphicFrame>
    </p:spTree>
    <p:extLst>
      <p:ext uri="{BB962C8B-B14F-4D97-AF65-F5344CB8AC3E}">
        <p14:creationId xmlns:p14="http://schemas.microsoft.com/office/powerpoint/2010/main" val="166756510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Fusion Nuclear Science Facility (FNSF)</a:t>
            </a:r>
            <a:endParaRPr lang="en-US" sz="2400" b="1" dirty="0"/>
          </a:p>
        </p:txBody>
      </p:sp>
      <p:sp>
        <p:nvSpPr>
          <p:cNvPr id="3" name="Slide Number Placeholder 2"/>
          <p:cNvSpPr>
            <a:spLocks noGrp="1"/>
          </p:cNvSpPr>
          <p:nvPr>
            <p:ph type="sldNum" sz="quarter" idx="10"/>
          </p:nvPr>
        </p:nvSpPr>
        <p:spPr/>
        <p:txBody>
          <a:bodyPr/>
          <a:lstStyle/>
          <a:p>
            <a:pPr>
              <a:defRPr/>
            </a:pPr>
            <a:fld id="{EAD2E827-BA1D-4E8D-ADF4-74032ABE2A2C}" type="slidenum">
              <a:rPr lang="en-US" smtClean="0"/>
              <a:pPr>
                <a:defRPr/>
              </a:pPr>
              <a:t>17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751123721"/>
              </p:ext>
            </p:extLst>
          </p:nvPr>
        </p:nvGraphicFramePr>
        <p:xfrm>
          <a:off x="324850" y="1397000"/>
          <a:ext cx="8506328" cy="3754120"/>
        </p:xfrm>
        <a:graphic>
          <a:graphicData uri="http://schemas.openxmlformats.org/drawingml/2006/table">
            <a:tbl>
              <a:tblPr firstRow="1" bandRow="1">
                <a:tableStyleId>{21E4AEA4-8DFA-4A89-87EB-49C32662AFE0}</a:tableStyleId>
              </a:tblPr>
              <a:tblGrid>
                <a:gridCol w="4253164"/>
                <a:gridCol w="4253164"/>
              </a:tblGrid>
              <a:tr h="370840">
                <a:tc>
                  <a:txBody>
                    <a:bodyPr/>
                    <a:lstStyle/>
                    <a:p>
                      <a:pPr algn="ctr"/>
                      <a:r>
                        <a:rPr lang="en-US" dirty="0" smtClean="0"/>
                        <a:t>Contributions to world-leading</a:t>
                      </a:r>
                      <a:r>
                        <a:rPr lang="en-US" baseline="0" dirty="0" smtClean="0"/>
                        <a:t> science</a:t>
                      </a:r>
                      <a:endParaRPr lang="en-US" dirty="0"/>
                    </a:p>
                  </a:txBody>
                  <a:tcPr/>
                </a:tc>
                <a:tc>
                  <a:txBody>
                    <a:bodyPr/>
                    <a:lstStyle/>
                    <a:p>
                      <a:pPr algn="ctr"/>
                      <a:r>
                        <a:rPr lang="en-US" dirty="0" smtClean="0"/>
                        <a:t>Readiness for construction</a:t>
                      </a:r>
                      <a:endParaRPr lang="en-US" dirty="0"/>
                    </a:p>
                  </a:txBody>
                  <a:tcPr/>
                </a:tc>
              </a:tr>
              <a:tr h="370840">
                <a:tc>
                  <a:txBody>
                    <a:bodyPr/>
                    <a:lstStyle/>
                    <a:p>
                      <a:r>
                        <a:rPr lang="en-US" i="1" dirty="0" smtClean="0"/>
                        <a:t>(a) Absolutely central</a:t>
                      </a:r>
                    </a:p>
                    <a:p>
                      <a:endParaRPr lang="en-US" dirty="0" smtClean="0"/>
                    </a:p>
                    <a:p>
                      <a:endParaRPr lang="en-US" dirty="0" smtClean="0"/>
                    </a:p>
                    <a:p>
                      <a:r>
                        <a:rPr lang="en-US" b="1" dirty="0" smtClean="0"/>
                        <a:t>An</a:t>
                      </a:r>
                      <a:r>
                        <a:rPr lang="en-US" b="1" baseline="0" dirty="0" smtClean="0"/>
                        <a:t> FNSF would p</a:t>
                      </a:r>
                      <a:r>
                        <a:rPr lang="en-US" b="1" dirty="0" smtClean="0"/>
                        <a:t>rovide the first-ever fully integrated fusion nuclear environment uniquely</a:t>
                      </a:r>
                      <a:r>
                        <a:rPr lang="en-US" b="1" baseline="0" dirty="0" smtClean="0"/>
                        <a:t> suited to investigate and understand:</a:t>
                      </a:r>
                    </a:p>
                    <a:p>
                      <a:pPr marL="285750" indent="-285750">
                        <a:buFont typeface="Arial" pitchFamily="34" charset="0"/>
                        <a:buChar char="•"/>
                      </a:pPr>
                      <a:r>
                        <a:rPr lang="en-US" baseline="0" dirty="0" smtClean="0"/>
                        <a:t>fusion plasma-material interactions</a:t>
                      </a:r>
                    </a:p>
                    <a:p>
                      <a:pPr marL="285750" indent="-285750">
                        <a:buFont typeface="Arial" pitchFamily="34" charset="0"/>
                        <a:buChar char="•"/>
                      </a:pPr>
                      <a:r>
                        <a:rPr lang="en-US" baseline="0" dirty="0" smtClean="0"/>
                        <a:t>radiation effects on materials</a:t>
                      </a:r>
                    </a:p>
                    <a:p>
                      <a:pPr marL="285750" indent="-285750">
                        <a:buFont typeface="Arial" pitchFamily="34" charset="0"/>
                        <a:buChar char="•"/>
                      </a:pPr>
                      <a:r>
                        <a:rPr lang="en-US" baseline="0" dirty="0" smtClean="0"/>
                        <a:t>tritium fuel sustainability</a:t>
                      </a:r>
                    </a:p>
                    <a:p>
                      <a:pPr marL="285750" indent="-285750">
                        <a:buFont typeface="Arial" pitchFamily="34" charset="0"/>
                        <a:buChar char="•"/>
                      </a:pPr>
                      <a:r>
                        <a:rPr lang="en-US" baseline="0" dirty="0" smtClean="0"/>
                        <a:t>power extraction</a:t>
                      </a:r>
                    </a:p>
                    <a:p>
                      <a:pPr marL="285750" indent="-285750">
                        <a:buFont typeface="Arial" pitchFamily="34" charset="0"/>
                        <a:buChar char="•"/>
                      </a:pPr>
                      <a:r>
                        <a:rPr lang="en-US" baseline="0" dirty="0" smtClean="0"/>
                        <a:t>full remote handling operations</a:t>
                      </a:r>
                      <a:endParaRPr lang="en-US" dirty="0"/>
                    </a:p>
                  </a:txBody>
                  <a:tcPr/>
                </a:tc>
                <a:tc>
                  <a:txBody>
                    <a:bodyPr/>
                    <a:lstStyle/>
                    <a:p>
                      <a:r>
                        <a:rPr lang="en-US" i="1" dirty="0" smtClean="0"/>
                        <a:t>(b)</a:t>
                      </a:r>
                      <a:r>
                        <a:rPr lang="en-US" i="1" baseline="0" dirty="0" smtClean="0"/>
                        <a:t> </a:t>
                      </a:r>
                      <a:r>
                        <a:rPr lang="en-US" i="1" dirty="0" smtClean="0"/>
                        <a:t>Significant scientific/engineering challenges to resolve before initiating construction</a:t>
                      </a:r>
                    </a:p>
                    <a:p>
                      <a:endParaRPr lang="en-US" dirty="0" smtClean="0"/>
                    </a:p>
                    <a:p>
                      <a:r>
                        <a:rPr lang="en-US" b="1" dirty="0" smtClean="0"/>
                        <a:t>Significant scientific and engineering challenges remain to determine and develop:</a:t>
                      </a:r>
                    </a:p>
                    <a:p>
                      <a:pPr marL="285750" indent="-285750">
                        <a:buFont typeface="Arial" pitchFamily="34" charset="0"/>
                        <a:buChar char="•"/>
                      </a:pPr>
                      <a:r>
                        <a:rPr lang="en-US" dirty="0" smtClean="0"/>
                        <a:t>optimum magnetic configuration</a:t>
                      </a:r>
                    </a:p>
                    <a:p>
                      <a:pPr marL="285750" indent="-285750">
                        <a:buFont typeface="Arial" pitchFamily="34" charset="0"/>
                        <a:buChar char="•"/>
                      </a:pPr>
                      <a:r>
                        <a:rPr lang="en-US" dirty="0" smtClean="0"/>
                        <a:t>auxiliary heating and current drive systems</a:t>
                      </a:r>
                    </a:p>
                    <a:p>
                      <a:pPr marL="285750" indent="-285750">
                        <a:buFont typeface="Arial" pitchFamily="34" charset="0"/>
                        <a:buChar char="•"/>
                      </a:pPr>
                      <a:r>
                        <a:rPr lang="en-US" dirty="0" smtClean="0"/>
                        <a:t>operating scenarios and control systems</a:t>
                      </a:r>
                    </a:p>
                    <a:p>
                      <a:pPr marL="285750" indent="-285750">
                        <a:buFont typeface="Arial" pitchFamily="34" charset="0"/>
                        <a:buChar char="•"/>
                      </a:pPr>
                      <a:r>
                        <a:rPr lang="en-US" dirty="0" smtClean="0"/>
                        <a:t>structural material</a:t>
                      </a:r>
                      <a:r>
                        <a:rPr lang="en-US" baseline="0" dirty="0" smtClean="0"/>
                        <a:t> and plasma-material interaction data from Materials Test Facilities</a:t>
                      </a:r>
                      <a:endParaRPr lang="en-US" dirty="0"/>
                    </a:p>
                  </a:txBody>
                  <a:tcPr/>
                </a:tc>
              </a:tr>
            </a:tbl>
          </a:graphicData>
        </a:graphic>
      </p:graphicFrame>
    </p:spTree>
    <p:extLst>
      <p:ext uri="{BB962C8B-B14F-4D97-AF65-F5344CB8AC3E}">
        <p14:creationId xmlns:p14="http://schemas.microsoft.com/office/powerpoint/2010/main" val="35196917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1650" y="161925"/>
            <a:ext cx="5933908" cy="723900"/>
          </a:xfrm>
        </p:spPr>
        <p:txBody>
          <a:bodyPr/>
          <a:lstStyle/>
          <a:p>
            <a:r>
              <a:rPr lang="en-US" sz="2400" b="1" dirty="0" smtClean="0"/>
              <a:t>Quasi-Axisymmetric Stellarator Research (QUASAR) Experiment</a:t>
            </a:r>
            <a:endParaRPr lang="en-US" sz="2400" b="1" dirty="0"/>
          </a:p>
        </p:txBody>
      </p:sp>
      <p:sp>
        <p:nvSpPr>
          <p:cNvPr id="3" name="Slide Number Placeholder 2"/>
          <p:cNvSpPr>
            <a:spLocks noGrp="1"/>
          </p:cNvSpPr>
          <p:nvPr>
            <p:ph type="sldNum" sz="quarter" idx="10"/>
          </p:nvPr>
        </p:nvSpPr>
        <p:spPr/>
        <p:txBody>
          <a:bodyPr/>
          <a:lstStyle/>
          <a:p>
            <a:pPr>
              <a:defRPr/>
            </a:pPr>
            <a:fld id="{EAD2E827-BA1D-4E8D-ADF4-74032ABE2A2C}" type="slidenum">
              <a:rPr lang="en-US" smtClean="0"/>
              <a:pPr>
                <a:defRPr/>
              </a:pPr>
              <a:t>18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626258343"/>
              </p:ext>
            </p:extLst>
          </p:nvPr>
        </p:nvGraphicFramePr>
        <p:xfrm>
          <a:off x="324850" y="1397000"/>
          <a:ext cx="8506328" cy="3479800"/>
        </p:xfrm>
        <a:graphic>
          <a:graphicData uri="http://schemas.openxmlformats.org/drawingml/2006/table">
            <a:tbl>
              <a:tblPr firstRow="1" bandRow="1">
                <a:tableStyleId>{21E4AEA4-8DFA-4A89-87EB-49C32662AFE0}</a:tableStyleId>
              </a:tblPr>
              <a:tblGrid>
                <a:gridCol w="4253164"/>
                <a:gridCol w="4253164"/>
              </a:tblGrid>
              <a:tr h="370840">
                <a:tc>
                  <a:txBody>
                    <a:bodyPr/>
                    <a:lstStyle/>
                    <a:p>
                      <a:pPr algn="ctr"/>
                      <a:r>
                        <a:rPr lang="en-US" dirty="0" smtClean="0"/>
                        <a:t>Contributions to world-leading</a:t>
                      </a:r>
                      <a:r>
                        <a:rPr lang="en-US" baseline="0" dirty="0" smtClean="0"/>
                        <a:t> science</a:t>
                      </a:r>
                      <a:endParaRPr lang="en-US" dirty="0"/>
                    </a:p>
                  </a:txBody>
                  <a:tcPr/>
                </a:tc>
                <a:tc>
                  <a:txBody>
                    <a:bodyPr/>
                    <a:lstStyle/>
                    <a:p>
                      <a:pPr algn="ctr"/>
                      <a:r>
                        <a:rPr lang="en-US" dirty="0" smtClean="0"/>
                        <a:t>Readiness for construction</a:t>
                      </a:r>
                      <a:endParaRPr lang="en-US" dirty="0"/>
                    </a:p>
                  </a:txBody>
                  <a:tcPr/>
                </a:tc>
              </a:tr>
              <a:tr h="370840">
                <a:tc>
                  <a:txBody>
                    <a:bodyPr/>
                    <a:lstStyle/>
                    <a:p>
                      <a:r>
                        <a:rPr lang="en-US" i="1" dirty="0" smtClean="0"/>
                        <a:t>(b) Important</a:t>
                      </a:r>
                    </a:p>
                    <a:p>
                      <a:endParaRPr lang="en-US" dirty="0" smtClean="0"/>
                    </a:p>
                    <a:p>
                      <a:pPr marL="0" indent="0">
                        <a:buFont typeface="Arial" pitchFamily="34" charset="0"/>
                        <a:buNone/>
                      </a:pPr>
                      <a:r>
                        <a:rPr lang="en-US" b="1" dirty="0" smtClean="0"/>
                        <a:t>This would</a:t>
                      </a:r>
                      <a:r>
                        <a:rPr lang="en-US" b="1" baseline="0" dirty="0" smtClean="0"/>
                        <a:t> be the world’s first stellarator designed on the basis of quasi-</a:t>
                      </a:r>
                      <a:r>
                        <a:rPr lang="en-US" b="1" baseline="0" dirty="0" err="1" smtClean="0"/>
                        <a:t>axisymmetry</a:t>
                      </a:r>
                      <a:r>
                        <a:rPr lang="en-US" b="1" baseline="0" dirty="0" smtClean="0"/>
                        <a:t>, allowing investigations of: </a:t>
                      </a:r>
                    </a:p>
                    <a:p>
                      <a:pPr marL="285750" indent="-285750">
                        <a:buFont typeface="Arial" pitchFamily="34" charset="0"/>
                        <a:buChar char="•"/>
                      </a:pPr>
                      <a:r>
                        <a:rPr lang="en-US" b="0" dirty="0" smtClean="0"/>
                        <a:t>operating limits</a:t>
                      </a:r>
                    </a:p>
                    <a:p>
                      <a:pPr marL="285750" indent="-285750">
                        <a:buFont typeface="Arial" pitchFamily="34" charset="0"/>
                        <a:buChar char="•"/>
                      </a:pPr>
                      <a:r>
                        <a:rPr lang="en-US" b="0" baseline="0" dirty="0" smtClean="0"/>
                        <a:t>neoclassical and turbulent transport reduction</a:t>
                      </a:r>
                    </a:p>
                    <a:p>
                      <a:pPr marL="285750" indent="-285750">
                        <a:buFont typeface="Arial" pitchFamily="34" charset="0"/>
                        <a:buChar char="•"/>
                      </a:pPr>
                      <a:r>
                        <a:rPr lang="en-US" b="0" baseline="0" dirty="0" smtClean="0"/>
                        <a:t>passive control of islands and instabilities</a:t>
                      </a:r>
                    </a:p>
                    <a:p>
                      <a:pPr marL="285750" indent="-285750">
                        <a:buFont typeface="Arial" pitchFamily="34" charset="0"/>
                        <a:buChar char="•"/>
                      </a:pPr>
                      <a:r>
                        <a:rPr lang="en-US" b="0" baseline="0" dirty="0" smtClean="0"/>
                        <a:t>power and particle exhaust</a:t>
                      </a:r>
                    </a:p>
                    <a:p>
                      <a:pPr marL="285750" indent="-285750">
                        <a:buFont typeface="Arial" pitchFamily="34" charset="0"/>
                        <a:buChar char="•"/>
                      </a:pPr>
                      <a:endParaRPr lang="en-US" b="0" dirty="0"/>
                    </a:p>
                  </a:txBody>
                  <a:tcPr/>
                </a:tc>
                <a:tc>
                  <a:txBody>
                    <a:bodyPr/>
                    <a:lstStyle/>
                    <a:p>
                      <a:r>
                        <a:rPr lang="en-US" i="1" dirty="0" smtClean="0"/>
                        <a:t>(a) Ready to initiate construction</a:t>
                      </a:r>
                    </a:p>
                    <a:p>
                      <a:endParaRPr lang="en-US" dirty="0" smtClean="0"/>
                    </a:p>
                    <a:p>
                      <a:r>
                        <a:rPr lang="en-US" b="1" dirty="0" smtClean="0"/>
                        <a:t>Some components (3D coils, vacuum vessel, and </a:t>
                      </a:r>
                      <a:r>
                        <a:rPr lang="en-US" b="1" dirty="0" err="1" smtClean="0"/>
                        <a:t>toroidal</a:t>
                      </a:r>
                      <a:r>
                        <a:rPr lang="en-US" b="1" dirty="0" smtClean="0"/>
                        <a:t> </a:t>
                      </a:r>
                      <a:r>
                        <a:rPr lang="en-US" b="1" smtClean="0"/>
                        <a:t>field</a:t>
                      </a:r>
                      <a:r>
                        <a:rPr lang="en-US" b="1" baseline="0" smtClean="0"/>
                        <a:t> coils) </a:t>
                      </a:r>
                      <a:r>
                        <a:rPr lang="en-US" b="1" baseline="0" dirty="0" smtClean="0"/>
                        <a:t>have already been fabricated, and assembly has been demonstrated</a:t>
                      </a:r>
                      <a:endParaRPr lang="en-US" b="1" dirty="0" smtClean="0"/>
                    </a:p>
                  </a:txBody>
                  <a:tcPr/>
                </a:tc>
              </a:tr>
            </a:tbl>
          </a:graphicData>
        </a:graphic>
      </p:graphicFrame>
    </p:spTree>
    <p:extLst>
      <p:ext uri="{BB962C8B-B14F-4D97-AF65-F5344CB8AC3E}">
        <p14:creationId xmlns:p14="http://schemas.microsoft.com/office/powerpoint/2010/main" val="133791560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7121" y="2070771"/>
            <a:ext cx="4970380" cy="895684"/>
          </a:xfrm>
        </p:spPr>
        <p:txBody>
          <a:bodyPr/>
          <a:lstStyle/>
          <a:p>
            <a:r>
              <a:rPr lang="en-US" sz="2400" b="1" dirty="0" smtClean="0"/>
              <a:t>This new list of prioritized science facilities will be the successor to </a:t>
            </a:r>
            <a:r>
              <a:rPr lang="en-US" sz="2400" b="1" i="1" dirty="0" smtClean="0"/>
              <a:t>Facilities </a:t>
            </a:r>
            <a:r>
              <a:rPr lang="en-US" sz="2400" b="1" i="1" dirty="0"/>
              <a:t>for the Future of Science: A Twenty-Year Outlook</a:t>
            </a:r>
            <a:r>
              <a:rPr lang="en-US" sz="2400" b="1" dirty="0" smtClean="0"/>
              <a:t> (2003)</a:t>
            </a:r>
          </a:p>
          <a:p>
            <a:endParaRPr lang="en-US" sz="2400" b="1" dirty="0"/>
          </a:p>
          <a:p>
            <a:r>
              <a:rPr lang="en-US" sz="2400" b="1" dirty="0" smtClean="0"/>
              <a:t>The 2003 report received has been highly visible. A number of the top ranked facilities have gone forward.</a:t>
            </a:r>
            <a:endParaRPr lang="en-US" sz="2400" b="1" dirty="0"/>
          </a:p>
        </p:txBody>
      </p:sp>
      <p:sp>
        <p:nvSpPr>
          <p:cNvPr id="3" name="Title 2"/>
          <p:cNvSpPr>
            <a:spLocks noGrp="1"/>
          </p:cNvSpPr>
          <p:nvPr>
            <p:ph type="title"/>
          </p:nvPr>
        </p:nvSpPr>
        <p:spPr/>
        <p:txBody>
          <a:bodyPr/>
          <a:lstStyle/>
          <a:p>
            <a:r>
              <a:rPr lang="en-US" b="1" dirty="0" smtClean="0"/>
              <a:t>Step 3: With FESAC input, SC Director will finalize list</a:t>
            </a:r>
            <a:endParaRPr lang="en-US" b="1" dirty="0"/>
          </a:p>
        </p:txBody>
      </p:sp>
      <p:sp>
        <p:nvSpPr>
          <p:cNvPr id="4" name="Slide Number Placeholder 3"/>
          <p:cNvSpPr>
            <a:spLocks noGrp="1"/>
          </p:cNvSpPr>
          <p:nvPr>
            <p:ph type="sldNum" sz="quarter" idx="10"/>
          </p:nvPr>
        </p:nvSpPr>
        <p:spPr/>
        <p:txBody>
          <a:bodyPr/>
          <a:lstStyle/>
          <a:p>
            <a:pPr>
              <a:defRPr/>
            </a:pPr>
            <a:fld id="{0E35970C-66DA-42B4-8591-6E363A3B576E}" type="slidenum">
              <a:rPr lang="en-US" smtClean="0"/>
              <a:pPr>
                <a:defRPr/>
              </a:pPr>
              <a:t>19</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4178" y="1612900"/>
            <a:ext cx="3442339" cy="445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94395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458200" cy="1143000"/>
          </a:xfrm>
        </p:spPr>
        <p:txBody>
          <a:bodyPr>
            <a:normAutofit/>
          </a:bodyPr>
          <a:lstStyle/>
          <a:p>
            <a:r>
              <a:rPr lang="en-US" sz="3600" b="1" i="1" dirty="0" smtClean="0"/>
              <a:t>FES updates</a:t>
            </a:r>
            <a:endParaRPr lang="en-US" sz="3600" b="1" i="1" dirty="0">
              <a:solidFill>
                <a:srgbClr val="FF0000"/>
              </a:solidFill>
            </a:endParaRPr>
          </a:p>
        </p:txBody>
      </p:sp>
    </p:spTree>
    <p:extLst>
      <p:ext uri="{BB962C8B-B14F-4D97-AF65-F5344CB8AC3E}">
        <p14:creationId xmlns:p14="http://schemas.microsoft.com/office/powerpoint/2010/main" val="328727968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4477" y="2750567"/>
            <a:ext cx="2492990" cy="646331"/>
          </a:xfrm>
          <a:prstGeom prst="rect">
            <a:avLst/>
          </a:prstGeom>
          <a:noFill/>
        </p:spPr>
        <p:txBody>
          <a:bodyPr wrap="none" rtlCol="0">
            <a:spAutoFit/>
          </a:bodyPr>
          <a:lstStyle/>
          <a:p>
            <a:r>
              <a:rPr lang="en-US" sz="3600" i="1" dirty="0" smtClean="0"/>
              <a:t>Thank you</a:t>
            </a:r>
            <a:endParaRPr lang="en-US" sz="3600" i="1" dirty="0"/>
          </a:p>
        </p:txBody>
      </p:sp>
      <p:sp>
        <p:nvSpPr>
          <p:cNvPr id="3" name="Slide Number Placeholder 2"/>
          <p:cNvSpPr>
            <a:spLocks noGrp="1"/>
          </p:cNvSpPr>
          <p:nvPr>
            <p:ph type="sldNum" sz="quarter" idx="10"/>
          </p:nvPr>
        </p:nvSpPr>
        <p:spPr/>
        <p:txBody>
          <a:bodyPr/>
          <a:lstStyle/>
          <a:p>
            <a:pPr>
              <a:defRPr/>
            </a:pPr>
            <a:fld id="{DAB185EB-7222-4E78-AD61-E7E3A1E7BF6C}" type="slidenum">
              <a:rPr lang="en-US" smtClean="0"/>
              <a:pPr>
                <a:defRPr/>
              </a:pPr>
              <a:t>20</a:t>
            </a:fld>
            <a:endParaRPr lang="en-US"/>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dirty="0" smtClean="0"/>
              <a:t>Hiring process underway for new FOP Division Director Position</a:t>
            </a:r>
            <a:endParaRPr lang="en-US" sz="2400" b="1" dirty="0"/>
          </a:p>
        </p:txBody>
      </p:sp>
      <p:sp>
        <p:nvSpPr>
          <p:cNvPr id="4" name="Slide Number Placeholder 3"/>
          <p:cNvSpPr>
            <a:spLocks noGrp="1"/>
          </p:cNvSpPr>
          <p:nvPr>
            <p:ph type="sldNum" sz="quarter" idx="10"/>
          </p:nvPr>
        </p:nvSpPr>
        <p:spPr/>
        <p:txBody>
          <a:bodyPr/>
          <a:lstStyle/>
          <a:p>
            <a:pPr>
              <a:defRPr/>
            </a:pPr>
            <a:fld id="{0E35970C-66DA-42B4-8591-6E363A3B576E}" type="slidenum">
              <a:rPr lang="en-US" smtClean="0"/>
              <a:pPr>
                <a:defRPr/>
              </a:pPr>
              <a:t>3</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020" y="1111540"/>
            <a:ext cx="7603958" cy="572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bwMode="auto">
          <a:xfrm>
            <a:off x="8373978" y="3332747"/>
            <a:ext cx="0" cy="1335506"/>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17201497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All SC program offices were given 47% of CR funding for the first six months of FY 2013</a:t>
            </a:r>
          </a:p>
          <a:p>
            <a:pPr marL="800100" lvl="1" indent="-342900">
              <a:buFont typeface="Arial" pitchFamily="34" charset="0"/>
              <a:buChar char="•"/>
            </a:pPr>
            <a:r>
              <a:rPr lang="en-US" dirty="0" smtClean="0"/>
              <a:t>Continuing Resolution funding = lowest of FY 2012 appropriated budget, Administration’s FY 2013 budget request, House mark, and Senate mark</a:t>
            </a:r>
          </a:p>
          <a:p>
            <a:pPr marL="800100" lvl="1" indent="-342900">
              <a:buFont typeface="Arial" pitchFamily="34" charset="0"/>
              <a:buChar char="•"/>
            </a:pPr>
            <a:r>
              <a:rPr lang="en-US" dirty="0" smtClean="0"/>
              <a:t>FES allocated funds so as to try to avoid irreversible impacts on programs </a:t>
            </a:r>
          </a:p>
          <a:p>
            <a:endParaRPr lang="en-US" dirty="0"/>
          </a:p>
          <a:p>
            <a:r>
              <a:rPr lang="en-US" b="1" dirty="0" smtClean="0"/>
              <a:t>A conservative approach has been adopted until resolution of the FY 2013 budget and the sequestration possibility</a:t>
            </a:r>
          </a:p>
          <a:p>
            <a:pPr marL="800100" lvl="1" indent="-342900">
              <a:buFont typeface="Arial" pitchFamily="34" charset="0"/>
              <a:buChar char="•"/>
            </a:pPr>
            <a:r>
              <a:rPr lang="en-US" dirty="0" smtClean="0"/>
              <a:t>Near end of FY 2012, program managers encouraged PI’s to save and carry over funds into FY 2013</a:t>
            </a:r>
          </a:p>
          <a:p>
            <a:pPr marL="800100" lvl="1" indent="-342900">
              <a:buFont typeface="Arial" pitchFamily="34" charset="0"/>
              <a:buChar char="•"/>
            </a:pPr>
            <a:r>
              <a:rPr lang="en-US" dirty="0" smtClean="0"/>
              <a:t>With solicitations for which proposals have been reviewed, renewal awards have been processed but brand-new awards have been put on hold</a:t>
            </a:r>
          </a:p>
          <a:p>
            <a:pPr marL="914400" lvl="2" indent="0">
              <a:buNone/>
            </a:pPr>
            <a:endParaRPr lang="en-US" dirty="0"/>
          </a:p>
          <a:p>
            <a:pPr>
              <a:buFont typeface="Arial" pitchFamily="34" charset="0"/>
              <a:buChar char="•"/>
            </a:pPr>
            <a:r>
              <a:rPr lang="en-US" b="1" dirty="0" smtClean="0"/>
              <a:t>FY 2014 budget roll-out (usually first Tuesday of February) will be delayed</a:t>
            </a:r>
            <a:endParaRPr lang="en-US" sz="1800" dirty="0"/>
          </a:p>
          <a:p>
            <a:pPr>
              <a:buFont typeface="Wingdings" pitchFamily="2" charset="2"/>
              <a:buChar char="ü"/>
            </a:pPr>
            <a:endParaRPr lang="en-US" sz="2200" dirty="0" smtClean="0"/>
          </a:p>
        </p:txBody>
      </p:sp>
      <p:sp>
        <p:nvSpPr>
          <p:cNvPr id="3" name="Title 2"/>
          <p:cNvSpPr>
            <a:spLocks noGrp="1"/>
          </p:cNvSpPr>
          <p:nvPr>
            <p:ph type="title"/>
          </p:nvPr>
        </p:nvSpPr>
        <p:spPr/>
        <p:txBody>
          <a:bodyPr/>
          <a:lstStyle/>
          <a:p>
            <a:r>
              <a:rPr lang="en-US" sz="2400" b="1" dirty="0" smtClean="0"/>
              <a:t>Conservative financial stance</a:t>
            </a:r>
            <a:endParaRPr lang="en-US" sz="2400" b="1" dirty="0"/>
          </a:p>
        </p:txBody>
      </p:sp>
      <p:sp>
        <p:nvSpPr>
          <p:cNvPr id="4" name="Slide Number Placeholder 3"/>
          <p:cNvSpPr>
            <a:spLocks noGrp="1"/>
          </p:cNvSpPr>
          <p:nvPr>
            <p:ph type="sldNum" sz="quarter" idx="10"/>
          </p:nvPr>
        </p:nvSpPr>
        <p:spPr/>
        <p:txBody>
          <a:bodyPr/>
          <a:lstStyle/>
          <a:p>
            <a:pPr>
              <a:defRPr/>
            </a:pPr>
            <a:fld id="{0E35970C-66DA-42B4-8591-6E363A3B576E}" type="slidenum">
              <a:rPr lang="en-US" smtClean="0"/>
              <a:pPr>
                <a:defRPr/>
              </a:pPr>
              <a:t>4</a:t>
            </a:fld>
            <a:endParaRPr lang="en-US"/>
          </a:p>
        </p:txBody>
      </p:sp>
    </p:spTree>
    <p:extLst>
      <p:ext uri="{BB962C8B-B14F-4D97-AF65-F5344CB8AC3E}">
        <p14:creationId xmlns:p14="http://schemas.microsoft.com/office/powerpoint/2010/main" val="214996918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AutoShape 6" descr="data:image/jpeg;base64,/9j/4AAQSkZJRgABAQAAAQABAAD/2wCEAAkGBhERERMQEBMWFRUSFhMSEhQSDhoSDxASFBAWFBUVFRIYJyYeFxojGRQTHy8gIycpLCwsFx4xNTAqNSYrLCkBCQoKDgwOGg8PGjUkHyQwNCwsMDQqLSwuLCwqKjEqLC0sKSwtNSwtNC0tLDAsLC0sLC0tLCktLC0tLCwpKSwsLP/AABEIAOEA4QMBIgACEQEDEQH/xAAcAAEAAgMBAQEAAAAAAAAAAAAABgcDBAgFAgH/xABMEAABAgIDCA0IBwcFAQAAAAAAAQIDEQQFBgcSITFRcZGxFRcYMjM0QVJTcpTS4RMiVGGhssHwFjVzdIGz0QgUQkOCksIjYmSi8ST/xAAaAQEAAwEBAQAAAAAAAAAAAAAAAQQFAwIG/8QANxEAAgECAgYIBQMEAwAAAAAAAAECAxEEMRITISNR8AUUQWFxkaHBIjOBstFDUrFigqLiFTJC/9oADAMBAAIRAxEAPwC8QAAAAAAAAAAAAAAAAAAAAAAAAAAAAAAAAAAAAAAAAAAAAAAAAVfdFu3Qave6i0RiR6QzA9XKqQIK3s5KqYXuwpNEVOXCipIrd/7QVbqs08gnqSj4E0qqgHTAOZd0BW+WB2fxG6ArfLA7P4gHTQOZd0BW+WB2fxG6ArfLA7P4gHTQOZd0BW+WB2fxG6ArfLA7P4gHTQOZd0BW+WB2fxG6ArfLA7P4gHTQOZd0BW+WB2fxG6ArfLA7P4gHTQOZd0BW+WB2fxG6ArfLA7P4gHTQOZd0BW+WB2fxG6ArfLA7P4gHTQOZd0BW+WB2fxG6ArfLA7P4gHTQOZd0BW+WB2fxG6ArfLA7P4gHTQOZd0BW+WB2fxG6ArfLA7P4gHTQOZd0BW+WB2fxM9D/AGh60a5FiMo8Rs0vmrBc1VSeGTmuwLLlVFzKAdJgilgbotGraEroU2RWInlYLlm9k1lNF/iauXTIlYAAAAPFtnW7qLQKVSWb+FBiOZPEj71UYq+pHKh7RFbqX1RTvsXa0AOSIsVznK5yq5zlVznOWbnKqzVVVcazJNUFkXR0wJfLjzEXLducLvuovuqWKEFKTucqkmlsPC2t4nRroG1vE6NdB6FaW5jQXua56yRzkTMjlQ09suJ0mosuNFOzt6nJObV17GPa3idGugbW8To10Gdl0WM7E5VzIfT7oUdMbnJ+BG47vUnec2Nba3idGugbW8To10GTbLidJqG2XE6TUNz3epG85sY9reJ0a6BtbxOjXQZNsuJ0mo/UukxeR6jcd3qN5zYxbW8To10Da3idGugy7ZUTpD82y4nSahue71G85sY9reJ0a6BtbxOjXQZNsuJ0mo/UukReeo3Hd6jec2MW1vE6NdA2t4nRroM22RF566BtkReeugbju9Sd5zYw7W8To10Da3idGugyrdJi89T7hXQ4zt65VzINx3eo3nNjX2t4nRroG1vE6NdBniXRozVk56pnQ+NsuJ0mobju9RvObGPa3idGugbW8To10GaHdGiuWTXqqrkNmNbaksS+cqyG47vUWqd/oaG1vE6NdBGa/qFaOuSWBULJsnamNSYzUVy3usjN0bhH51IqU4aGlFCMpaVmeVczrx9ErSixGLgfFZBek5I6HFcjHTzTR39KHXZxjZTj1E+8Uf8AOadnFAsgAAAit1L6op32LtaEqIrdS+qKd9i7WgByMW7c5xO6i+6pURbtznE7qL7qlrDZvwONXJEHtpwi9d3vKa9nbPLHciqiy5Eym7aqDfx0bliO95SwrH1ayDCWM5Ek1ME8U/nUVcbU0JvxNLozCqu1pZJbfwKBYyFDaixXI31cpmjWUo8VFSE9FXIsiG2vte+/wLNVxJPEedZ+10TyiI5ZLgksyiqdRrSubUsXhoT1VtmV7K35fjcWqsksJVc1JKmNORSJMbNUTKsi9ayhtpVFSLLzm774lNVpRPJ0i95FVF9p3o1NJWeZndI4RUZKUMn6PnImtl7EtismiJiRVVSSssJCTG9nsMljOLv6vwITX9o4kB8sKouVyzOF5zk0maWjh8PRjOUeHZfNX7SVUu581yLe3rsxBLQWPdBmrUVJY0U9Cprdvv0RVVP6sGgn9MvaXRViS85qYfXgJ0p0n8WR51OGxkHq1Z+FvC6ysU9ZygtiRZP/AIeQtSFYWHeoquak0nhQglW0TydLeiYlSZYlrYqtgw1RZKifqTWk9JJM59H0oKlKU1k32XyVzB9BYXPZ7B9BYXPZ7Cu322iIqpLEqpvsh8/TiJkX+4aqpxHXsJ+3/FEwtFZKFDhzm1Z5DUsJU0N6oxfXh+c5Eqba+LEbeylPlmTe5mu86v6EyUo03dnmjUo1sVF042ST7O2z7Dy7eWcvFW9TFhT1pIr0v20FCSPBVUSbmKqLyqqFJV3QVhRVTkXCh7oT0lZlbpPD6E1US2P+edpu2RhosVZ8kviWVaerIbKOxWphcmHQv6FcWO4Vfw+JaNruLQ83wcc6z3iLXR6XVZ/X7WRi5wkozUyK7WaV0bhH51N651w6Z3azRujcI/OpuP5H09z5b9TngReynHqJ94o/5zTs44xspx6ifeKP+c07OM8sgAAAit1L6op32LtaEqIrdS+qKd9i7WgByMW7c5xO6i+6pURbtznE7qL7qlrDZvwONXJEep0G+peZzvfUndZO8lQmNT+L2/OEhj2//U7rO95xLbXrKjQ09U/Ypn47bXtzmfR9D/DhZT52RbKaraPfxXL+BrwHyc1U5FTWKRv3Z11mM7GG3tLvsTHv4LmLytn86CurYUa9jM6yJ7f/AAnVzpfN/pIhbhP9VOv/AJlOnsqtH0OL+LBxk/6f4a9ieWO4u/q/ArG2fCIWfY1qrR3onNTUeLSbBxIz797M01wHmE1Gbb52nbE0J1sPGMM/h7Uv/PeVlVtHc+I29Tlx5C6rOsVlEiK7FL4eBr1dYqHB86IqNRORMZr2otNDhw/JQ8DWppFSetajEjB4dYSMqlR85/V+BFmuRaW6WQmtsuLw+r8FK1s7SliUl715UwZsJb1ZVfDishpEfeoiJ+OMVvhkhgXraU+9v1RQcaivVzlRq411nz+5v5ql2fRuidLq/Q/fo9ROl1HvrK4FT/hp/u9H+Cj4kBzd8ioWlcy/l9XumK2FVUdjFRjkdgnmUy3M/wCDN3Sak1OndDDYZ4fF6Dd9j+1kioVORtKiwnL5r10LeoQ26BZ+9V0kxYW5pm/aKmeTpV9ldLNgSRI6xhJS6Kj03zUkvz88hXju2pGrXSxUZ0nmvxsfsVPY5P8AVd+HxLStfxaHm+DivaqoHkqU9ORcKe0sG2HFoeb/ABcdav8A3XPaUcAnHDTT/q+1kZudcOmd2s0bo3CPzqb1znh0zu1mjdG4R+dTdfyPp7nyf6nPAi9lOPUT7xR/zmnZxxjZTj1E+8Uf85p2cZ5ZAAABFbqX1RTvsXa0JURW6l9UU77F2tADkYt25zid1F91Soi3bnOJ3UX3VLWGzfgcauSPGiOlSndZ3vOJda1t9Roa5U+CkGrKkXlLT1vcn/ZSfxk8tQUlhVmPLgM/HbK1+cz6Pof48NKHO1NFGUlPPdnXWY2JNUQ9CvaIsOK7IuExVTRFiRWonIqKuk63MRxelYt25/CvWKuRhB7axZxmp/v/AMpli1NC8hRHPXG5JJ8/h7SqLRUm+pDUyS1/+lSj8VRs+gx+7w0abz2ei2+rLTsc5Uo8RU5GpqI/Wlu4kJ165y/hynv2S4tE6vwKutjwqHmnFSm0+dp1xVadHDxlDY9n2m9WFvHvxTXO5ZaCN02sXxVm9fwngNUFyMFHJHz1WvUqu85XPfsfwrsxadr3KkCGqcifBSrLH8K7MWlbLi8Pq/BSrW+Yue03OjnbDT/u+0qyJauMiqmRVTHkU+PpbH+VU8iPvnZ11mMtaK4GG61T9zPSp1fRYqXrlwZyw7mX8vq/oVUWrcz/AJfV/Q5V18Be6Nk3iLvg/wCGeXdGerXuVMaORfdPcsDXqORGOXA/AuHll86DwrpO+f1k1NI5ZStFhREbPAqzT1KeFDSpIszxGpxrbyex892ZPq+qnyVIRyJgWcsklPWthxeHm+DjZpTUpVGbETfMTD8/PIa1sOLw83wcVlK7S4fk2J01GE5Ltvfx0ffMjNznh0zu1mjdG4R+dTeuc8Omd2s0bo3CPzqfRv5H09z4H9TngReynHqJ94o/5zTs44xspx6ifeKP+c07OM8sgAAAit1L6op32LtaEqIrdS+qKd9i7WgByMW7c5xO6i+6pURbtznE7qL7qlrDZvwONXJEKtfEVsa+TkiOX/spNbD2jYrbxy+a5JL6lIXa+A50VUak/Pdi6ynl1bEjwXTa1ZcqFfF09Ocl3l3o/FdXafY1ZlmWisN5XzmJfNXFKU0PmzthPJLN6XqJjVZTU8qq7bxWJLzk9Sn1Wdt4r2y85fUhQ1da2j2G91jBaWuutLwd/LK561s7QsYzybF81mDOsipkjK+LfLyqbtZxo8d03NWXIhqQqFERUW8XApZp0tBWMbGYrrE79iyLnsnxaL1fgVbbDhUJrUVo/JwVbep5ySWa4UwEHtFfxYs2tWSHKlTkpttGhjq9OeHhGMrvZ6Kx4QNjY+JzVGx8TmKWrMw7nr2P4V2b9S4q2qlaTDhtRURETDNU9ZR9ASNBfftaubKSVlrqQiSvH/g6SaytVpSk00bGAxtKjTcKn8XzVuKJctzpv+32HytzhuRulCLJbCPzYn96n0lsY/Nf/ep41dbjz5FnrWA4f4/7Hp19YVkKHNUTDkU2rnMO9c1uRJaiNVhaiPEZe3jlzumiaTdsdXboMlc3zky8p6dOpoNPac4V8MsTGVPYrNPs2tPxF0rfP6yamkBhvVqoqY0wkwtlT3R1W9bNVWay5PmSEV2Pic1TrSi1BJozsdUjOvKUXdFp2Ar1HIjXLgciNXOezbdkoLUyT1OKss3SIkB/nIqIsvwUmVobSrFhI1UxJLBjVZHCdGSndI1aGNhLDtTlZpNeOyy/BrXOeHTO7WaV0bhH51N25wi+WbNJLhVUyTNK6Nwj86m2/k/T3Plf1OeBF7Kceon3ij/nNOzjjGynHqJ94o/5zTs4zyyAAACK3UvqinfYu1oSo8u1FT/vdDpNFnJY0KJDaq4muc1b1VTIjpKAcYFqWArGHDRVe6SK1U9ip8Ss6fQIkCI+DGarIkNyse1cbXIslTxPqjVjEhpJqnalU0HdnicdJFxPoFXOVVV6zVVVcPKqzyn5sbVvPXT4lSbORsusbORsuss9ajw58jjqWW3sbVvPXT4jY2reeunxKk2cjZdY2cjZdY61Hhz5DUstvY2reeunxGxtW89dPiVJs5Gy6xs5Gy6x1qPDnyGpZbextW89f7vEbG1bz10+JUmzkbLrGzkbLrHWo8OfIallt7G1bz10+I2Nq3nrp8SpNnI2XWNnI2XWOtR4c+Q1LLb2Nq3nrp8RsbVvPXT4lSbORsusbORsusdajw58hqWW3sbVvPXT4jY2reeunxKk2cjZdY2cjZdY61Hhz5DUstvY2reeunxGxtW89dPiVJs5Gy6xs5Gy6x1qPDnyGpZbextW89dPiNjat566fEqTZyNl1jZyNl1jrUeHPkNSy29jat566fEbG1bz10+JUmzkbLrGzkbLrHWo8OfIallx0CHQIL0iMeqKnrn8SB2/pbHvcrVmirgIxs5Gy6zVpFLdEWblmeKmIUo2SPUaTTub9lOPUT7xR/zmnZxyfcksy+m1nAvUW8o720iK5EwNSG5HNRVxec5GpLJPIdYFM7gAAAAAEJt3cmoVaL5V04Mfp4TUvnybeokVv8xEk3Ismok0Qrx/7NEWfm05ipyKtFVF0Xyl8gAoXc0xvTofZnd4bmmN6dD7M7vF9AAoXc0xvTofZnd4bmmN6dD7M7vF9AAoXc0xvTofZnd4bmmN6dD7M7vF9AAoXc0xvTofZnd4bmmN6dD7M7vF9AAoXc0xvTofZnd4+Iv7NkZrVd++w8CKvF3cidYv0xUreP6rtSkPIIolv7NUZURf36Hh/wCM7vH7uaY3p0Pszu8XxC3qZk1H0SChdzTG9Oh9md3huaY3p0Pszu8X0AChdzTG9Oh9md3huaY3p0Pszu8X0AChdzTG9Oh9md3huaY3p0Pszu8X0AChdzTG9Oh9md3huaY3p0Pszu8X0AChdzTG9Oh9md3jPQ/2aFvk8tTkvUVJpDo3nuSeFEc50mrLlkuYvMAHjWXslRaug+QokO9Sc3OXDEiOyvfjX4ch7IAAAAAAAAAAAAAAAAAAAAAAAMVK3j+q7UplMVK3j+q7UpDyJWZ9wt6mZNR9HzC3qZk1H0SiAAAAAAAAAAAAAAAAAAAAAAAAAAAAAAAAAAAAAAAAYqVvH9V2pTKYqVvH9V2pSHkSsz7hb1Myaj6PmFvUzJqPolEAAAAAAAAAAAAAAAAAAAAAAAAAAAAAAAAAAAAAAAAxUreP6rtSmUxUreP6rtSkPIlZn3C3qZk1H0fMLepmTUfRKIAAAAAAAAAAAAAAAAAAAAAAAAAAAAAAAAAAAAAAABr1hGa2E9zlkl6qfiuBPaqGwaVaVW2kNRj3OREVHeY6U1TFNOVDzO+i7Zkq19psUWKjmNc1ZpKWTCmBUlnRTKa1BoSQm3qOc7Cq+cs5TwrLJhNkQvorSzDtfYAAeiAAAAAAAAAAAAAAAAAAAAAAAAAAAAAAAAAAAAAAAAAAAAAAAAAAAAAAAAAAAAAAAAAAAAAAAAAAAAAAAAAAAAAAAAAAAAAAAAAAAAAAAAAAAAD/2Q=="/>
          <p:cNvSpPr>
            <a:spLocks noChangeAspect="1" noChangeArrowheads="1"/>
          </p:cNvSpPr>
          <p:nvPr/>
        </p:nvSpPr>
        <p:spPr bwMode="auto">
          <a:xfrm>
            <a:off x="0" y="-657225"/>
            <a:ext cx="1352550" cy="135255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34953984"/>
              </p:ext>
            </p:extLst>
          </p:nvPr>
        </p:nvGraphicFramePr>
        <p:xfrm>
          <a:off x="0" y="1164573"/>
          <a:ext cx="9144000" cy="5575677"/>
        </p:xfrm>
        <a:graphic>
          <a:graphicData uri="http://schemas.openxmlformats.org/drawingml/2006/table">
            <a:tbl>
              <a:tblPr firstRow="1" bandRow="1">
                <a:tableStyleId>{21E4AEA4-8DFA-4A89-87EB-49C32662AFE0}</a:tableStyleId>
              </a:tblPr>
              <a:tblGrid>
                <a:gridCol w="3525252"/>
                <a:gridCol w="2052035"/>
                <a:gridCol w="1605565"/>
                <a:gridCol w="1961148"/>
              </a:tblGrid>
              <a:tr h="495796">
                <a:tc>
                  <a:txBody>
                    <a:bodyPr/>
                    <a:lstStyle/>
                    <a:p>
                      <a:r>
                        <a:rPr lang="en-US" sz="1400" dirty="0" smtClean="0"/>
                        <a:t>Solicitation</a:t>
                      </a:r>
                      <a:endParaRPr lang="en-US" sz="1400" dirty="0"/>
                    </a:p>
                  </a:txBody>
                  <a:tcPr anchor="ctr"/>
                </a:tc>
                <a:tc>
                  <a:txBody>
                    <a:bodyPr/>
                    <a:lstStyle/>
                    <a:p>
                      <a:r>
                        <a:rPr lang="en-US" sz="1400" dirty="0" smtClean="0"/>
                        <a:t>Status</a:t>
                      </a:r>
                      <a:endParaRPr lang="en-US" sz="1400" dirty="0"/>
                    </a:p>
                  </a:txBody>
                  <a:tcPr anchor="ctr"/>
                </a:tc>
                <a:tc>
                  <a:txBody>
                    <a:bodyPr/>
                    <a:lstStyle/>
                    <a:p>
                      <a:r>
                        <a:rPr lang="en-US" sz="1400" dirty="0" smtClean="0"/>
                        <a:t>FY 2013 proposed $</a:t>
                      </a:r>
                      <a:endParaRPr lang="en-US" sz="1400" dirty="0">
                        <a:solidFill>
                          <a:schemeClr val="bg1"/>
                        </a:solidFill>
                      </a:endParaRPr>
                    </a:p>
                  </a:txBody>
                  <a:tcPr anchor="ctr"/>
                </a:tc>
                <a:tc>
                  <a:txBody>
                    <a:bodyPr/>
                    <a:lstStyle/>
                    <a:p>
                      <a:r>
                        <a:rPr lang="en-US" sz="1400" dirty="0" smtClean="0"/>
                        <a:t>FES </a:t>
                      </a:r>
                      <a:r>
                        <a:rPr lang="en-US" sz="1400" baseline="0" dirty="0" smtClean="0"/>
                        <a:t> Point of Contact(s)</a:t>
                      </a:r>
                      <a:endParaRPr lang="en-US" sz="1400" dirty="0">
                        <a:solidFill>
                          <a:schemeClr val="bg1"/>
                        </a:solidFill>
                      </a:endParaRPr>
                    </a:p>
                  </a:txBody>
                  <a:tcPr anchor="ctr"/>
                </a:tc>
              </a:tr>
              <a:tr h="428188">
                <a:tc>
                  <a:txBody>
                    <a:bodyPr/>
                    <a:lstStyle/>
                    <a:p>
                      <a:r>
                        <a:rPr lang="en-US" sz="1200" dirty="0" smtClean="0"/>
                        <a:t>Theoretical Research in Magnetic Fusion Energy Science</a:t>
                      </a:r>
                      <a:endParaRPr lang="en-US" sz="1200" dirty="0">
                        <a:solidFill>
                          <a:schemeClr val="tx1"/>
                        </a:solidFill>
                      </a:endParaRPr>
                    </a:p>
                  </a:txBody>
                  <a:tcPr/>
                </a:tc>
                <a:tc>
                  <a:txBody>
                    <a:bodyPr/>
                    <a:lstStyle/>
                    <a:p>
                      <a:r>
                        <a:rPr lang="en-US" sz="1200" baseline="0" dirty="0" smtClean="0"/>
                        <a:t>Reviews completed; new awards on hold</a:t>
                      </a:r>
                      <a:endParaRPr lang="en-US" sz="1200" dirty="0">
                        <a:solidFill>
                          <a:schemeClr val="tx1"/>
                        </a:solidFill>
                      </a:endParaRPr>
                    </a:p>
                  </a:txBody>
                  <a:tcPr/>
                </a:tc>
                <a:tc>
                  <a:txBody>
                    <a:bodyPr/>
                    <a:lstStyle/>
                    <a:p>
                      <a:r>
                        <a:rPr lang="en-US" sz="1200" dirty="0" smtClean="0"/>
                        <a:t>$4.5M/yr</a:t>
                      </a:r>
                      <a:endParaRPr lang="en-US" sz="1200" dirty="0">
                        <a:solidFill>
                          <a:schemeClr val="tx1"/>
                        </a:solidFill>
                      </a:endParaRPr>
                    </a:p>
                  </a:txBody>
                  <a:tcPr/>
                </a:tc>
                <a:tc>
                  <a:txBody>
                    <a:bodyPr/>
                    <a:lstStyle/>
                    <a:p>
                      <a:r>
                        <a:rPr lang="en-US" sz="1200" dirty="0" smtClean="0"/>
                        <a:t>John Mandrekas</a:t>
                      </a:r>
                      <a:endParaRPr lang="en-US" sz="1200" dirty="0">
                        <a:solidFill>
                          <a:schemeClr val="tx1"/>
                        </a:solidFill>
                      </a:endParaRPr>
                    </a:p>
                  </a:txBody>
                  <a:tcPr/>
                </a:tc>
              </a:tr>
              <a:tr h="428188">
                <a:tc>
                  <a:txBody>
                    <a:bodyPr/>
                    <a:lstStyle/>
                    <a:p>
                      <a:r>
                        <a:rPr lang="en-US" sz="1200" dirty="0" smtClean="0"/>
                        <a:t>Collaborative Research in Magnetic Fusion Energy Sciences on International Research Facilities</a:t>
                      </a:r>
                      <a:endParaRPr lang="en-US" sz="1200" dirty="0">
                        <a:solidFill>
                          <a:schemeClr val="tx1"/>
                        </a:solidFill>
                      </a:endParaRPr>
                    </a:p>
                  </a:txBody>
                  <a:tcPr/>
                </a:tc>
                <a:tc>
                  <a:txBody>
                    <a:bodyPr/>
                    <a:lstStyle/>
                    <a:p>
                      <a:r>
                        <a:rPr lang="en-US" sz="1200" baseline="0" dirty="0" smtClean="0"/>
                        <a:t>Reviews completed; a</a:t>
                      </a:r>
                      <a:r>
                        <a:rPr lang="en-US" sz="1200" dirty="0" smtClean="0"/>
                        <a:t>wards pending budget</a:t>
                      </a:r>
                      <a:r>
                        <a:rPr lang="en-US" sz="1200" baseline="0" dirty="0" smtClean="0"/>
                        <a:t> resolution</a:t>
                      </a:r>
                      <a:endParaRPr lang="en-US" sz="1200" dirty="0">
                        <a:solidFill>
                          <a:schemeClr val="tx1"/>
                        </a:solidFill>
                      </a:endParaRPr>
                    </a:p>
                  </a:txBody>
                  <a:tcPr/>
                </a:tc>
                <a:tc>
                  <a:txBody>
                    <a:bodyPr/>
                    <a:lstStyle/>
                    <a:p>
                      <a:r>
                        <a:rPr lang="en-US" sz="1200" dirty="0" smtClean="0"/>
                        <a:t>$6M/yr</a:t>
                      </a:r>
                      <a:endParaRPr lang="en-US" sz="1200" dirty="0">
                        <a:solidFill>
                          <a:schemeClr val="tx1"/>
                        </a:solidFill>
                      </a:endParaRPr>
                    </a:p>
                  </a:txBody>
                  <a:tcPr/>
                </a:tc>
                <a:tc>
                  <a:txBody>
                    <a:bodyPr/>
                    <a:lstStyle/>
                    <a:p>
                      <a:r>
                        <a:rPr lang="en-US" sz="1200" dirty="0" smtClean="0"/>
                        <a:t>Steve Eckstrand</a:t>
                      </a:r>
                      <a:endParaRPr lang="en-US" sz="1200" dirty="0">
                        <a:solidFill>
                          <a:schemeClr val="tx1"/>
                        </a:solidFill>
                      </a:endParaRPr>
                    </a:p>
                  </a:txBody>
                  <a:tcPr/>
                </a:tc>
              </a:tr>
              <a:tr h="428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Laboratory Opportunities in Basic Plasma Science</a:t>
                      </a:r>
                      <a:endParaRPr lang="en-US" sz="1200" i="1" dirty="0" smtClean="0">
                        <a:solidFill>
                          <a:schemeClr val="tx1"/>
                        </a:solidFill>
                      </a:endParaRPr>
                    </a:p>
                  </a:txBody>
                  <a:tcPr/>
                </a:tc>
                <a:tc>
                  <a:txBody>
                    <a:bodyPr/>
                    <a:lstStyle/>
                    <a:p>
                      <a:r>
                        <a:rPr lang="en-US" sz="1200" baseline="0" dirty="0" smtClean="0"/>
                        <a:t>Reviews completed; new awards on hold</a:t>
                      </a:r>
                      <a:endParaRPr lang="en-US" sz="1200" dirty="0">
                        <a:solidFill>
                          <a:schemeClr val="tx1"/>
                        </a:solidFill>
                      </a:endParaRPr>
                    </a:p>
                  </a:txBody>
                  <a:tcPr/>
                </a:tc>
                <a:tc>
                  <a:txBody>
                    <a:bodyPr/>
                    <a:lstStyle/>
                    <a:p>
                      <a:r>
                        <a:rPr lang="en-US" sz="1200" dirty="0" smtClean="0"/>
                        <a:t>$1.4M/yr</a:t>
                      </a:r>
                      <a:endParaRPr lang="en-US" sz="1200" dirty="0">
                        <a:solidFill>
                          <a:schemeClr val="tx1"/>
                        </a:solidFill>
                      </a:endParaRPr>
                    </a:p>
                  </a:txBody>
                  <a:tcPr/>
                </a:tc>
                <a:tc>
                  <a:txBody>
                    <a:bodyPr/>
                    <a:lstStyle/>
                    <a:p>
                      <a:r>
                        <a:rPr lang="en-US" sz="1200" dirty="0" smtClean="0"/>
                        <a:t>Nirmol Podder</a:t>
                      </a:r>
                      <a:endParaRPr lang="en-US" sz="1200" dirty="0">
                        <a:solidFill>
                          <a:schemeClr val="tx1"/>
                        </a:solidFill>
                      </a:endParaRPr>
                    </a:p>
                  </a:txBody>
                  <a:tcPr/>
                </a:tc>
              </a:tr>
              <a:tr h="3663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Diagnostic Systems for Magnetic Fusion Energy Sciences</a:t>
                      </a:r>
                      <a:endParaRPr lang="en-US" sz="1200" i="1" dirty="0" smtClean="0">
                        <a:solidFill>
                          <a:schemeClr val="tx1"/>
                        </a:solidFill>
                      </a:endParaRPr>
                    </a:p>
                  </a:txBody>
                  <a:tcPr/>
                </a:tc>
                <a:tc>
                  <a:txBody>
                    <a:bodyPr/>
                    <a:lstStyle/>
                    <a:p>
                      <a:r>
                        <a:rPr lang="en-US" sz="1200" dirty="0" smtClean="0"/>
                        <a:t>Completed</a:t>
                      </a:r>
                      <a:endParaRPr lang="en-US" sz="1200" dirty="0">
                        <a:solidFill>
                          <a:schemeClr val="tx1"/>
                        </a:solidFill>
                      </a:endParaRPr>
                    </a:p>
                  </a:txBody>
                  <a:tcPr/>
                </a:tc>
                <a:tc>
                  <a:txBody>
                    <a:bodyPr/>
                    <a:lstStyle/>
                    <a:p>
                      <a:r>
                        <a:rPr lang="en-US" sz="1200" dirty="0" smtClean="0"/>
                        <a:t>$3M/yr</a:t>
                      </a:r>
                      <a:endParaRPr lang="en-US" sz="1200" dirty="0">
                        <a:solidFill>
                          <a:schemeClr val="tx1"/>
                        </a:solidFill>
                      </a:endParaRPr>
                    </a:p>
                  </a:txBody>
                  <a:tcPr/>
                </a:tc>
                <a:tc>
                  <a:txBody>
                    <a:bodyPr/>
                    <a:lstStyle/>
                    <a:p>
                      <a:r>
                        <a:rPr lang="en-US" sz="1200" dirty="0" smtClean="0"/>
                        <a:t>Francis Thio</a:t>
                      </a:r>
                      <a:endParaRPr lang="en-US" sz="1200" dirty="0">
                        <a:solidFill>
                          <a:schemeClr val="tx1"/>
                        </a:solidFill>
                      </a:endParaRPr>
                    </a:p>
                  </a:txBody>
                  <a:tcPr/>
                </a:tc>
              </a:tr>
              <a:tr h="571489">
                <a:tc>
                  <a:txBody>
                    <a:bodyPr/>
                    <a:lstStyle/>
                    <a:p>
                      <a:r>
                        <a:rPr lang="en-US" sz="1200" dirty="0" smtClean="0"/>
                        <a:t>Collaborative Research in Magnetic Fusion Energy Sciences on the NSTX Upgrade </a:t>
                      </a:r>
                      <a:endParaRPr lang="en-US" sz="12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In process</a:t>
                      </a:r>
                      <a:endParaRPr lang="en-US" sz="1200" smtClean="0">
                        <a:solidFill>
                          <a:schemeClr val="tx1"/>
                        </a:solidFill>
                      </a:endParaRPr>
                    </a:p>
                  </a:txBody>
                  <a:tcPr/>
                </a:tc>
                <a:tc>
                  <a:txBody>
                    <a:bodyPr/>
                    <a:lstStyle/>
                    <a:p>
                      <a:r>
                        <a:rPr lang="en-US" sz="1200" dirty="0" smtClean="0"/>
                        <a:t>$1.7M/yr</a:t>
                      </a:r>
                      <a:endParaRPr lang="en-US" sz="1200" dirty="0">
                        <a:solidFill>
                          <a:schemeClr val="tx1"/>
                        </a:solidFill>
                      </a:endParaRPr>
                    </a:p>
                  </a:txBody>
                  <a:tcPr/>
                </a:tc>
                <a:tc>
                  <a:txBody>
                    <a:bodyPr/>
                    <a:lstStyle/>
                    <a:p>
                      <a:r>
                        <a:rPr lang="en-US" sz="1200" dirty="0" smtClean="0"/>
                        <a:t>Steve Eckstrand</a:t>
                      </a:r>
                      <a:endParaRPr lang="en-US" sz="1200" dirty="0">
                        <a:solidFill>
                          <a:schemeClr val="tx1"/>
                        </a:solidFill>
                      </a:endParaRPr>
                    </a:p>
                  </a:txBody>
                  <a:tcPr/>
                </a:tc>
              </a:tr>
              <a:tr h="428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High Energy Density Laboratory Plasma Science for Inertial Fusion Energy</a:t>
                      </a:r>
                      <a:endParaRPr lang="en-US" sz="1200" i="1" dirty="0" smtClean="0">
                        <a:solidFill>
                          <a:schemeClr val="tx1"/>
                        </a:solidFill>
                      </a:endParaRPr>
                    </a:p>
                  </a:txBody>
                  <a:tcPr/>
                </a:tc>
                <a:tc>
                  <a:txBody>
                    <a:bodyPr/>
                    <a:lstStyle/>
                    <a:p>
                      <a:r>
                        <a:rPr lang="en-US" sz="1200" dirty="0" smtClean="0"/>
                        <a:t>In process</a:t>
                      </a:r>
                      <a:endParaRPr lang="en-US" sz="1200" dirty="0">
                        <a:solidFill>
                          <a:schemeClr val="tx1"/>
                        </a:solidFill>
                      </a:endParaRPr>
                    </a:p>
                  </a:txBody>
                  <a:tcPr/>
                </a:tc>
                <a:tc>
                  <a:txBody>
                    <a:bodyPr/>
                    <a:lstStyle/>
                    <a:p>
                      <a:r>
                        <a:rPr lang="en-US" sz="1200" dirty="0" smtClean="0"/>
                        <a:t>$5M/yr</a:t>
                      </a:r>
                      <a:endParaRPr lang="en-US" sz="1200" dirty="0">
                        <a:solidFill>
                          <a:schemeClr val="tx1"/>
                        </a:solidFill>
                      </a:endParaRPr>
                    </a:p>
                  </a:txBody>
                  <a:tcPr/>
                </a:tc>
                <a:tc>
                  <a:txBody>
                    <a:bodyPr/>
                    <a:lstStyle/>
                    <a:p>
                      <a:r>
                        <a:rPr lang="en-US" sz="1200" dirty="0" smtClean="0"/>
                        <a:t>Ann Satsangi, Sean Finnegan</a:t>
                      </a:r>
                      <a:endParaRPr lang="en-US" sz="1200" dirty="0">
                        <a:solidFill>
                          <a:schemeClr val="tx1"/>
                        </a:solidFill>
                      </a:endParaRPr>
                    </a:p>
                  </a:txBody>
                  <a:tcPr/>
                </a:tc>
              </a:tr>
              <a:tr h="571489">
                <a:tc>
                  <a:txBody>
                    <a:bodyPr/>
                    <a:lstStyle/>
                    <a:p>
                      <a:r>
                        <a:rPr lang="en-US" sz="1200" dirty="0" smtClean="0"/>
                        <a:t>NSF/DOE Partnership in Basic Plasma Science and Engineering</a:t>
                      </a:r>
                      <a:endParaRPr lang="en-US" sz="1200" dirty="0">
                        <a:solidFill>
                          <a:schemeClr val="tx1"/>
                        </a:solidFill>
                      </a:endParaRPr>
                    </a:p>
                  </a:txBody>
                  <a:tcPr/>
                </a:tc>
                <a:tc>
                  <a:txBody>
                    <a:bodyPr/>
                    <a:lstStyle/>
                    <a:p>
                      <a:r>
                        <a:rPr lang="en-US" sz="1200" dirty="0" smtClean="0"/>
                        <a:t>In process</a:t>
                      </a:r>
                      <a:endParaRPr lang="en-US" sz="1200" dirty="0">
                        <a:solidFill>
                          <a:schemeClr val="tx1"/>
                        </a:solidFill>
                      </a:endParaRPr>
                    </a:p>
                  </a:txBody>
                  <a:tcPr/>
                </a:tc>
                <a:tc>
                  <a:txBody>
                    <a:bodyPr/>
                    <a:lstStyle/>
                    <a:p>
                      <a:r>
                        <a:rPr lang="en-US" sz="1200" dirty="0" smtClean="0"/>
                        <a:t>$2M/yr</a:t>
                      </a:r>
                      <a:endParaRPr lang="en-US" sz="1200" dirty="0">
                        <a:solidFill>
                          <a:schemeClr val="tx1"/>
                        </a:solidFill>
                      </a:endParaRPr>
                    </a:p>
                  </a:txBody>
                  <a:tcPr/>
                </a:tc>
                <a:tc>
                  <a:txBody>
                    <a:bodyPr/>
                    <a:lstStyle/>
                    <a:p>
                      <a:r>
                        <a:rPr lang="en-US" sz="1200" dirty="0" smtClean="0"/>
                        <a:t>Nirmol Podder, Ann Satsangi,</a:t>
                      </a:r>
                      <a:r>
                        <a:rPr lang="en-US" sz="1200" baseline="0" dirty="0" smtClean="0"/>
                        <a:t> Sean Finnegan</a:t>
                      </a:r>
                      <a:endParaRPr lang="en-US" sz="1200" dirty="0">
                        <a:solidFill>
                          <a:schemeClr val="tx1"/>
                        </a:solidFill>
                      </a:endParaRPr>
                    </a:p>
                  </a:txBody>
                  <a:tcPr/>
                </a:tc>
              </a:tr>
              <a:tr h="428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SBIR/STTR  Phase I</a:t>
                      </a:r>
                      <a:endParaRPr lang="en-US" sz="1200" i="1" dirty="0" smtClean="0">
                        <a:solidFill>
                          <a:schemeClr val="tx1"/>
                        </a:solidFill>
                      </a:endParaRPr>
                    </a:p>
                  </a:txBody>
                  <a:tcPr/>
                </a:tc>
                <a:tc>
                  <a:txBody>
                    <a:bodyPr/>
                    <a:lstStyle/>
                    <a:p>
                      <a:r>
                        <a:rPr lang="en-US" sz="1200" dirty="0" smtClean="0"/>
                        <a:t>Completed</a:t>
                      </a:r>
                      <a:endParaRPr lang="en-US" sz="1200" dirty="0">
                        <a:solidFill>
                          <a:schemeClr val="tx1"/>
                        </a:solidFill>
                      </a:endParaRPr>
                    </a:p>
                  </a:txBody>
                  <a:tcPr/>
                </a:tc>
                <a:tc>
                  <a:txBody>
                    <a:bodyPr/>
                    <a:lstStyle/>
                    <a:p>
                      <a:r>
                        <a:rPr lang="en-US" sz="1200" dirty="0" smtClean="0"/>
                        <a:t>TBD</a:t>
                      </a:r>
                      <a:endParaRPr lang="en-US" sz="1200" dirty="0">
                        <a:solidFill>
                          <a:schemeClr val="tx1"/>
                        </a:solidFill>
                      </a:endParaRPr>
                    </a:p>
                  </a:txBody>
                  <a:tcPr/>
                </a:tc>
                <a:tc>
                  <a:txBody>
                    <a:bodyPr/>
                    <a:lstStyle/>
                    <a:p>
                      <a:r>
                        <a:rPr lang="en-US" sz="1200" dirty="0" smtClean="0"/>
                        <a:t>Depends on proposal area</a:t>
                      </a:r>
                      <a:endParaRPr lang="en-US" sz="1200" dirty="0">
                        <a:solidFill>
                          <a:schemeClr val="tx1"/>
                        </a:solidFill>
                      </a:endParaRPr>
                    </a:p>
                  </a:txBody>
                  <a:tcPr/>
                </a:tc>
              </a:tr>
              <a:tr h="428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High-Energy-Density Laboratory Plasma Science</a:t>
                      </a:r>
                      <a:endParaRPr lang="en-US" sz="1200" i="1" dirty="0" smtClean="0">
                        <a:solidFill>
                          <a:schemeClr val="tx1"/>
                        </a:solidFill>
                      </a:endParaRPr>
                    </a:p>
                  </a:txBody>
                  <a:tcPr/>
                </a:tc>
                <a:tc>
                  <a:txBody>
                    <a:bodyPr/>
                    <a:lstStyle/>
                    <a:p>
                      <a:r>
                        <a:rPr lang="en-US" sz="1200" dirty="0" smtClean="0"/>
                        <a:t>In process</a:t>
                      </a:r>
                      <a:endParaRPr lang="en-US" sz="1200" dirty="0">
                        <a:solidFill>
                          <a:schemeClr val="tx1"/>
                        </a:solidFill>
                      </a:endParaRPr>
                    </a:p>
                  </a:txBody>
                  <a:tcPr/>
                </a:tc>
                <a:tc>
                  <a:txBody>
                    <a:bodyPr/>
                    <a:lstStyle/>
                    <a:p>
                      <a:r>
                        <a:rPr lang="en-US" sz="1200" dirty="0" smtClean="0"/>
                        <a:t>$2M/yr</a:t>
                      </a:r>
                      <a:endParaRPr lang="en-US" sz="1200" dirty="0">
                        <a:solidFill>
                          <a:schemeClr val="tx1"/>
                        </a:solidFill>
                      </a:endParaRPr>
                    </a:p>
                  </a:txBody>
                  <a:tcPr/>
                </a:tc>
                <a:tc>
                  <a:txBody>
                    <a:bodyPr/>
                    <a:lstStyle/>
                    <a:p>
                      <a:r>
                        <a:rPr lang="en-US" sz="1200" dirty="0" smtClean="0"/>
                        <a:t>Sean Finnegan, Ann Satsangi</a:t>
                      </a:r>
                      <a:endParaRPr lang="en-US" sz="1200" dirty="0">
                        <a:solidFill>
                          <a:schemeClr val="tx1"/>
                        </a:solidFill>
                      </a:endParaRPr>
                    </a:p>
                  </a:txBody>
                  <a:tcPr/>
                </a:tc>
              </a:tr>
              <a:tr h="428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Office of Science Early Career Research Program</a:t>
                      </a:r>
                      <a:endParaRPr lang="en-US" sz="1200" i="1"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process</a:t>
                      </a:r>
                      <a:endParaRPr lang="en-US" sz="1200" dirty="0" smtClean="0">
                        <a:solidFill>
                          <a:schemeClr val="tx1"/>
                        </a:solidFill>
                      </a:endParaRPr>
                    </a:p>
                  </a:txBody>
                  <a:tcPr/>
                </a:tc>
                <a:tc>
                  <a:txBody>
                    <a:bodyPr/>
                    <a:lstStyle/>
                    <a:p>
                      <a:r>
                        <a:rPr lang="en-US" sz="1200" dirty="0" smtClean="0"/>
                        <a:t>TBD</a:t>
                      </a:r>
                      <a:endParaRPr lang="en-US" sz="1200" dirty="0">
                        <a:solidFill>
                          <a:schemeClr val="tx1"/>
                        </a:solidFill>
                      </a:endParaRPr>
                    </a:p>
                  </a:txBody>
                  <a:tcPr/>
                </a:tc>
                <a:tc>
                  <a:txBody>
                    <a:bodyPr/>
                    <a:lstStyle/>
                    <a:p>
                      <a:r>
                        <a:rPr lang="en-US" sz="1200" dirty="0" smtClean="0"/>
                        <a:t>Depends on proposal area</a:t>
                      </a:r>
                      <a:endParaRPr lang="en-US" sz="1200" dirty="0">
                        <a:solidFill>
                          <a:schemeClr val="tx1"/>
                        </a:solidFill>
                      </a:endParaRPr>
                    </a:p>
                  </a:txBody>
                  <a:tcPr/>
                </a:tc>
              </a:tr>
              <a:tr h="428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Research in Innovative Approaches to Fusion Energy Sciences </a:t>
                      </a:r>
                      <a:endParaRPr lang="en-US" sz="1200" i="1" dirty="0" smtClean="0">
                        <a:solidFill>
                          <a:schemeClr val="tx1"/>
                        </a:solidFill>
                      </a:endParaRPr>
                    </a:p>
                  </a:txBody>
                  <a:tcPr/>
                </a:tc>
                <a:tc>
                  <a:txBody>
                    <a:bodyPr/>
                    <a:lstStyle/>
                    <a:p>
                      <a:r>
                        <a:rPr lang="en-US" sz="1200" dirty="0" smtClean="0"/>
                        <a:t>To be issued Spring</a:t>
                      </a:r>
                      <a:r>
                        <a:rPr lang="en-US" sz="1200" baseline="0" dirty="0" smtClean="0"/>
                        <a:t> 2013</a:t>
                      </a:r>
                      <a:endParaRPr lang="en-US" sz="1200" dirty="0">
                        <a:solidFill>
                          <a:schemeClr val="tx1"/>
                        </a:solidFill>
                      </a:endParaRPr>
                    </a:p>
                  </a:txBody>
                  <a:tcPr/>
                </a:tc>
                <a:tc>
                  <a:txBody>
                    <a:bodyPr/>
                    <a:lstStyle/>
                    <a:p>
                      <a:r>
                        <a:rPr lang="en-US" sz="1200" dirty="0" smtClean="0"/>
                        <a:t>FY 2014 funding (TBD)</a:t>
                      </a:r>
                      <a:endParaRPr lang="en-US" sz="1200" dirty="0">
                        <a:solidFill>
                          <a:schemeClr val="tx1"/>
                        </a:solidFill>
                      </a:endParaRPr>
                    </a:p>
                  </a:txBody>
                  <a:tcPr/>
                </a:tc>
                <a:tc>
                  <a:txBody>
                    <a:bodyPr/>
                    <a:lstStyle/>
                    <a:p>
                      <a:r>
                        <a:rPr lang="en-US" sz="1200" dirty="0" smtClean="0"/>
                        <a:t>Sam Barish</a:t>
                      </a:r>
                      <a:endParaRPr lang="en-US" sz="1200" dirty="0">
                        <a:solidFill>
                          <a:schemeClr val="tx1"/>
                        </a:solidFill>
                      </a:endParaRPr>
                    </a:p>
                  </a:txBody>
                  <a:tcPr/>
                </a:tc>
              </a:tr>
            </a:tbl>
          </a:graphicData>
        </a:graphic>
      </p:graphicFrame>
      <p:sp>
        <p:nvSpPr>
          <p:cNvPr id="5" name="Title 1"/>
          <p:cNvSpPr txBox="1">
            <a:spLocks/>
          </p:cNvSpPr>
          <p:nvPr/>
        </p:nvSpPr>
        <p:spPr bwMode="auto">
          <a:xfrm>
            <a:off x="3154914" y="152384"/>
            <a:ext cx="5646174"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975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400" i="1" kern="0" noProof="0" dirty="0">
                <a:effectLst>
                  <a:outerShdw blurRad="38100" dist="38100" dir="2700000" algn="tl">
                    <a:srgbClr val="C0C0C0"/>
                  </a:outerShdw>
                </a:effectLst>
                <a:latin typeface="+mj-lt"/>
                <a:ea typeface="+mj-ea"/>
                <a:cs typeface="+mj-cs"/>
              </a:rPr>
              <a:t>S</a:t>
            </a:r>
            <a:r>
              <a:rPr kumimoji="0" lang="en-US" sz="2400" i="1"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olicitations for FY 2013 funding</a:t>
            </a:r>
            <a:endParaRPr kumimoji="0" lang="en-US" sz="2400" i="1"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356824610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7877" y="2943225"/>
            <a:ext cx="5661544" cy="723900"/>
          </a:xfrm>
        </p:spPr>
        <p:txBody>
          <a:bodyPr/>
          <a:lstStyle/>
          <a:p>
            <a:r>
              <a:rPr lang="en-US" sz="3600" b="1" dirty="0" smtClean="0"/>
              <a:t>FESAC status</a:t>
            </a:r>
            <a:endParaRPr lang="en-US" sz="3600" b="1" dirty="0"/>
          </a:p>
        </p:txBody>
      </p:sp>
      <p:sp>
        <p:nvSpPr>
          <p:cNvPr id="4" name="Slide Number Placeholder 3"/>
          <p:cNvSpPr>
            <a:spLocks noGrp="1"/>
          </p:cNvSpPr>
          <p:nvPr>
            <p:ph type="sldNum" sz="quarter" idx="10"/>
          </p:nvPr>
        </p:nvSpPr>
        <p:spPr/>
        <p:txBody>
          <a:bodyPr/>
          <a:lstStyle/>
          <a:p>
            <a:pPr>
              <a:defRPr/>
            </a:pPr>
            <a:fld id="{0E35970C-66DA-42B4-8591-6E363A3B576E}" type="slidenum">
              <a:rPr lang="en-US" smtClean="0"/>
              <a:pPr>
                <a:defRPr/>
              </a:pPr>
              <a:t>6</a:t>
            </a:fld>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FESAC membership will be rotated soon</a:t>
            </a:r>
          </a:p>
          <a:p>
            <a:pPr marL="742950" lvl="1" indent="-285750">
              <a:buFont typeface="Arial" pitchFamily="34" charset="0"/>
              <a:buChar char="•"/>
            </a:pPr>
            <a:r>
              <a:rPr lang="en-US" dirty="0" smtClean="0"/>
              <a:t>SC guidance is to have regular rotation of the members of Federal Advisory Committees; FESAC is due for such rotation</a:t>
            </a:r>
          </a:p>
          <a:p>
            <a:pPr marL="742950" lvl="1" indent="-285750">
              <a:buFont typeface="Arial" pitchFamily="34" charset="0"/>
              <a:buChar char="•"/>
            </a:pPr>
            <a:r>
              <a:rPr lang="en-US" dirty="0"/>
              <a:t>Review and approval of new membership nomination package is </a:t>
            </a:r>
            <a:r>
              <a:rPr lang="en-US" dirty="0" smtClean="0"/>
              <a:t>underway</a:t>
            </a:r>
          </a:p>
          <a:p>
            <a:endParaRPr lang="en-US" dirty="0"/>
          </a:p>
          <a:p>
            <a:r>
              <a:rPr lang="en-US" b="1" dirty="0"/>
              <a:t>Terms of current FESAC members are being extended to June </a:t>
            </a:r>
            <a:r>
              <a:rPr lang="en-US" b="1" dirty="0" smtClean="0"/>
              <a:t>3</a:t>
            </a:r>
          </a:p>
          <a:p>
            <a:pPr marL="742950" lvl="1" indent="-285750">
              <a:buFont typeface="Arial" pitchFamily="34" charset="0"/>
              <a:buChar char="•"/>
            </a:pPr>
            <a:r>
              <a:rPr lang="en-US" dirty="0" smtClean="0"/>
              <a:t>This allows time for approval of the new members</a:t>
            </a:r>
            <a:endParaRPr lang="en-US" dirty="0"/>
          </a:p>
          <a:p>
            <a:pPr marL="742950" lvl="1" indent="-285750">
              <a:buFont typeface="Arial" pitchFamily="34" charset="0"/>
              <a:buChar char="•"/>
            </a:pPr>
            <a:r>
              <a:rPr lang="en-US" dirty="0" smtClean="0"/>
              <a:t>It also allows </a:t>
            </a:r>
            <a:r>
              <a:rPr lang="en-US" dirty="0"/>
              <a:t>the new Science Facilities Prioritization charge (and </a:t>
            </a:r>
            <a:r>
              <a:rPr lang="en-US" dirty="0" smtClean="0"/>
              <a:t>any other </a:t>
            </a:r>
            <a:r>
              <a:rPr lang="en-US" dirty="0"/>
              <a:t>potential charges) to be handled by FESAC as currently </a:t>
            </a:r>
            <a:r>
              <a:rPr lang="en-US" dirty="0" smtClean="0"/>
              <a:t>constituted</a:t>
            </a:r>
          </a:p>
          <a:p>
            <a:pPr marL="742950" lvl="1" indent="-285750">
              <a:buFont typeface="Arial" pitchFamily="34" charset="0"/>
              <a:buChar char="•"/>
            </a:pPr>
            <a:endParaRPr lang="en-US" dirty="0"/>
          </a:p>
          <a:p>
            <a:pPr marL="285750" indent="-285750">
              <a:buFont typeface="Arial" pitchFamily="34" charset="0"/>
              <a:buChar char="•"/>
            </a:pPr>
            <a:r>
              <a:rPr lang="en-US" b="1" dirty="0" smtClean="0"/>
              <a:t>Given advances in information technology and tight travel budgets, an upcoming FESAC meeting might be held as a webinar</a:t>
            </a:r>
            <a:endParaRPr lang="en-US" b="1" dirty="0"/>
          </a:p>
          <a:p>
            <a:endParaRPr lang="en-US" dirty="0"/>
          </a:p>
          <a:p>
            <a:endParaRPr lang="en-US" dirty="0" smtClean="0"/>
          </a:p>
          <a:p>
            <a:endParaRPr lang="en-US" dirty="0"/>
          </a:p>
        </p:txBody>
      </p:sp>
      <p:sp>
        <p:nvSpPr>
          <p:cNvPr id="3" name="Title 2"/>
          <p:cNvSpPr>
            <a:spLocks noGrp="1"/>
          </p:cNvSpPr>
          <p:nvPr>
            <p:ph type="title"/>
          </p:nvPr>
        </p:nvSpPr>
        <p:spPr/>
        <p:txBody>
          <a:bodyPr/>
          <a:lstStyle/>
          <a:p>
            <a:r>
              <a:rPr lang="en-US" b="1" dirty="0" smtClean="0"/>
              <a:t>FESAC miscellaneous</a:t>
            </a:r>
            <a:endParaRPr lang="en-US" b="1" dirty="0"/>
          </a:p>
        </p:txBody>
      </p:sp>
      <p:sp>
        <p:nvSpPr>
          <p:cNvPr id="4" name="Slide Number Placeholder 3"/>
          <p:cNvSpPr>
            <a:spLocks noGrp="1"/>
          </p:cNvSpPr>
          <p:nvPr>
            <p:ph type="sldNum" sz="quarter" idx="10"/>
          </p:nvPr>
        </p:nvSpPr>
        <p:spPr/>
        <p:txBody>
          <a:bodyPr/>
          <a:lstStyle/>
          <a:p>
            <a:pPr>
              <a:defRPr/>
            </a:pPr>
            <a:fld id="{0E35970C-66DA-42B4-8591-6E363A3B576E}" type="slidenum">
              <a:rPr lang="en-US" smtClean="0"/>
              <a:pPr>
                <a:defRPr/>
              </a:pPr>
              <a:t>7</a:t>
            </a:fld>
            <a:endParaRPr lang="en-US"/>
          </a:p>
        </p:txBody>
      </p:sp>
    </p:spTree>
    <p:extLst>
      <p:ext uri="{BB962C8B-B14F-4D97-AF65-F5344CB8AC3E}">
        <p14:creationId xmlns:p14="http://schemas.microsoft.com/office/powerpoint/2010/main" val="105146314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7877" y="2943225"/>
            <a:ext cx="5661544" cy="723900"/>
          </a:xfrm>
        </p:spPr>
        <p:txBody>
          <a:bodyPr/>
          <a:lstStyle/>
          <a:p>
            <a:r>
              <a:rPr lang="en-US" sz="3600" b="1" dirty="0" smtClean="0"/>
              <a:t>FESAC charge on </a:t>
            </a:r>
            <a:br>
              <a:rPr lang="en-US" sz="3600" b="1" dirty="0" smtClean="0"/>
            </a:br>
            <a:r>
              <a:rPr lang="en-US" sz="3600" b="1" dirty="0" smtClean="0"/>
              <a:t>MFE Program Priorities</a:t>
            </a:r>
            <a:endParaRPr lang="en-US" sz="3600" b="1" dirty="0"/>
          </a:p>
        </p:txBody>
      </p:sp>
      <p:sp>
        <p:nvSpPr>
          <p:cNvPr id="4" name="Slide Number Placeholder 3"/>
          <p:cNvSpPr>
            <a:spLocks noGrp="1"/>
          </p:cNvSpPr>
          <p:nvPr>
            <p:ph type="sldNum" sz="quarter" idx="10"/>
          </p:nvPr>
        </p:nvSpPr>
        <p:spPr/>
        <p:txBody>
          <a:bodyPr/>
          <a:lstStyle/>
          <a:p>
            <a:pPr>
              <a:defRPr/>
            </a:pPr>
            <a:fld id="{0E35970C-66DA-42B4-8591-6E363A3B576E}" type="slidenum">
              <a:rPr lang="en-US" smtClean="0"/>
              <a:pPr>
                <a:defRPr/>
              </a:pPr>
              <a:t>8</a:t>
            </a:fld>
            <a:endParaRPr lang="en-US"/>
          </a:p>
        </p:txBody>
      </p:sp>
    </p:spTree>
    <p:extLst>
      <p:ext uri="{BB962C8B-B14F-4D97-AF65-F5344CB8AC3E}">
        <p14:creationId xmlns:p14="http://schemas.microsoft.com/office/powerpoint/2010/main" val="204781992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E35970C-66DA-42B4-8591-6E363A3B576E}" type="slidenum">
              <a:rPr lang="en-US" smtClean="0"/>
              <a:pPr>
                <a:defRPr/>
              </a:pPr>
              <a:t>9</a:t>
            </a:fld>
            <a:endParaRPr lang="en-US"/>
          </a:p>
        </p:txBody>
      </p:sp>
      <p:sp>
        <p:nvSpPr>
          <p:cNvPr id="7" name="Title 6"/>
          <p:cNvSpPr>
            <a:spLocks noGrp="1"/>
          </p:cNvSpPr>
          <p:nvPr>
            <p:ph type="title"/>
          </p:nvPr>
        </p:nvSpPr>
        <p:spPr>
          <a:xfrm>
            <a:off x="3041650" y="161925"/>
            <a:ext cx="5888038" cy="723900"/>
          </a:xfrm>
        </p:spPr>
        <p:txBody>
          <a:bodyPr/>
          <a:lstStyle/>
          <a:p>
            <a:r>
              <a:rPr lang="en-US" b="1" dirty="0" smtClean="0"/>
              <a:t>FESAC activity to assess MFE priorities is completed</a:t>
            </a:r>
            <a:endParaRPr lang="en-US" b="1" dirty="0"/>
          </a:p>
        </p:txBody>
      </p:sp>
      <p:sp>
        <p:nvSpPr>
          <p:cNvPr id="9" name="Content Placeholder 1"/>
          <p:cNvSpPr>
            <a:spLocks noGrp="1"/>
          </p:cNvSpPr>
          <p:nvPr>
            <p:ph idx="1"/>
          </p:nvPr>
        </p:nvSpPr>
        <p:spPr>
          <a:xfrm>
            <a:off x="-371475" y="1179238"/>
            <a:ext cx="9515475" cy="5199063"/>
          </a:xfrm>
        </p:spPr>
        <p:txBody>
          <a:bodyPr/>
          <a:lstStyle/>
          <a:p>
            <a:pPr lvl="1">
              <a:buFont typeface="Arial" pitchFamily="34" charset="0"/>
              <a:buChar char="•"/>
            </a:pPr>
            <a:r>
              <a:rPr lang="en-US" sz="2400" b="1" dirty="0" smtClean="0"/>
              <a:t>Charge was issued in mid-April 2012</a:t>
            </a:r>
            <a:endParaRPr lang="en-US" sz="1600" b="1" dirty="0" smtClean="0"/>
          </a:p>
          <a:p>
            <a:pPr lvl="2">
              <a:buFont typeface="Arial" pitchFamily="34" charset="0"/>
              <a:buChar char="•"/>
            </a:pPr>
            <a:r>
              <a:rPr lang="en-US" sz="2000" dirty="0" smtClean="0"/>
              <a:t>We look forward to the presentation of the report at this FESAC meeting</a:t>
            </a:r>
          </a:p>
          <a:p>
            <a:pPr lvl="1">
              <a:buFont typeface="Arial" pitchFamily="34" charset="0"/>
              <a:buChar char="•"/>
            </a:pPr>
            <a:endParaRPr lang="en-US" sz="1600" b="1" dirty="0" smtClean="0"/>
          </a:p>
          <a:p>
            <a:pPr lvl="1">
              <a:buFont typeface="Arial" pitchFamily="34" charset="0"/>
              <a:buChar char="•"/>
            </a:pPr>
            <a:r>
              <a:rPr lang="en-US" sz="2400" b="1" dirty="0" smtClean="0"/>
              <a:t>The charge was a difficult one, albeit very important</a:t>
            </a:r>
            <a:endParaRPr lang="en-US" sz="1600" b="1" dirty="0" smtClean="0"/>
          </a:p>
          <a:p>
            <a:pPr lvl="2">
              <a:buFont typeface="Arial" pitchFamily="34" charset="0"/>
              <a:buChar char="•"/>
            </a:pPr>
            <a:r>
              <a:rPr lang="en-US" sz="2000" dirty="0" smtClean="0"/>
              <a:t>The circumstances: a constrained, difficult budget at a critical time in the program’s evolution</a:t>
            </a:r>
          </a:p>
          <a:p>
            <a:pPr lvl="2">
              <a:buFont typeface="Arial" pitchFamily="34" charset="0"/>
              <a:buChar char="•"/>
            </a:pPr>
            <a:r>
              <a:rPr lang="en-US" sz="2000" dirty="0" smtClean="0"/>
              <a:t>Given the nature of the charge, the size of the community, and its tight-knit character, special care was required for managing potential conflicts of interest</a:t>
            </a:r>
          </a:p>
          <a:p>
            <a:pPr lvl="2">
              <a:buFont typeface="Arial" pitchFamily="34" charset="0"/>
              <a:buChar char="•"/>
            </a:pPr>
            <a:endParaRPr lang="en-US" sz="2400" b="1" dirty="0"/>
          </a:p>
          <a:p>
            <a:pPr lvl="1">
              <a:buFont typeface="Arial" pitchFamily="34" charset="0"/>
              <a:buChar char="•"/>
            </a:pPr>
            <a:r>
              <a:rPr lang="en-US" sz="2400" b="1" dirty="0" smtClean="0"/>
              <a:t>Sincere thanks to all of the members of this FESAC panel, chaired by Bob </a:t>
            </a:r>
            <a:r>
              <a:rPr lang="en-US" sz="2400" b="1" dirty="0" err="1" smtClean="0"/>
              <a:t>Rosner</a:t>
            </a:r>
            <a:endParaRPr lang="en-US" sz="2400" b="1" dirty="0" smtClean="0"/>
          </a:p>
          <a:p>
            <a:pPr lvl="1">
              <a:buFont typeface="Arial" pitchFamily="34" charset="0"/>
              <a:buChar char="•"/>
            </a:pPr>
            <a:endParaRPr lang="en-US" sz="24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31575</TotalTime>
  <Words>1690</Words>
  <Application>Microsoft Office PowerPoint</Application>
  <PresentationFormat>On-screen Show (4:3)</PresentationFormat>
  <Paragraphs>216</Paragraphs>
  <Slides>20</Slides>
  <Notes>1</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Default Design</vt:lpstr>
      <vt:lpstr>1_Default Design</vt:lpstr>
      <vt:lpstr>FES Perspective</vt:lpstr>
      <vt:lpstr>FES updates</vt:lpstr>
      <vt:lpstr>Hiring process underway for new FOP Division Director Position</vt:lpstr>
      <vt:lpstr>Conservative financial stance</vt:lpstr>
      <vt:lpstr>PowerPoint Presentation</vt:lpstr>
      <vt:lpstr>FESAC status</vt:lpstr>
      <vt:lpstr>FESAC miscellaneous</vt:lpstr>
      <vt:lpstr>FESAC charge on  MFE Program Priorities</vt:lpstr>
      <vt:lpstr>FESAC activity to assess MFE priorities is completed</vt:lpstr>
      <vt:lpstr>New FESAC charge on  Science Facilities Prioritization</vt:lpstr>
      <vt:lpstr>New charge to SC Federal Advisory Committees</vt:lpstr>
      <vt:lpstr>We have to pay close attention to DOE practices for non-FACA panels regarding COI</vt:lpstr>
      <vt:lpstr>Step 1: FES provides list of proposed new facilities and upgrades</vt:lpstr>
      <vt:lpstr>Step 2: FESAC seeks input from science community</vt:lpstr>
      <vt:lpstr>DIII-D National Fusion Facility Upgrade</vt:lpstr>
      <vt:lpstr>Materials Facilities Initiative</vt:lpstr>
      <vt:lpstr>Fusion Nuclear Science Facility (FNSF)</vt:lpstr>
      <vt:lpstr>Quasi-Axisymmetric Stellarator Research (QUASAR) Experiment</vt:lpstr>
      <vt:lpstr>Step 3: With FESAC input, SC Director will finalize list</vt:lpstr>
      <vt:lpstr>PowerPoint Presentation</vt:lpstr>
    </vt:vector>
  </TitlesOfParts>
  <Company>U.S. Department of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mormaLa</dc:creator>
  <cp:lastModifiedBy>Albert L. Opdenaker III</cp:lastModifiedBy>
  <cp:revision>2289</cp:revision>
  <cp:lastPrinted>2013-01-30T14:18:03Z</cp:lastPrinted>
  <dcterms:created xsi:type="dcterms:W3CDTF">2008-09-17T19:05:33Z</dcterms:created>
  <dcterms:modified xsi:type="dcterms:W3CDTF">2013-02-04T14:21:05Z</dcterms:modified>
</cp:coreProperties>
</file>